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2" r:id="rId2"/>
    <p:sldMasterId id="2147483653" r:id="rId3"/>
  </p:sldMasterIdLst>
  <p:notesMasterIdLst>
    <p:notesMasterId r:id="rId22"/>
  </p:notesMasterIdLst>
  <p:sldIdLst>
    <p:sldId id="256" r:id="rId4"/>
    <p:sldId id="258" r:id="rId5"/>
    <p:sldId id="260" r:id="rId6"/>
    <p:sldId id="259" r:id="rId7"/>
    <p:sldId id="261" r:id="rId8"/>
    <p:sldId id="262" r:id="rId9"/>
    <p:sldId id="277" r:id="rId10"/>
    <p:sldId id="263" r:id="rId11"/>
    <p:sldId id="264" r:id="rId12"/>
    <p:sldId id="265" r:id="rId13"/>
    <p:sldId id="266" r:id="rId14"/>
    <p:sldId id="267" r:id="rId15"/>
    <p:sldId id="268" r:id="rId16"/>
    <p:sldId id="271" r:id="rId17"/>
    <p:sldId id="274" r:id="rId18"/>
    <p:sldId id="270" r:id="rId19"/>
    <p:sldId id="272" r:id="rId20"/>
    <p:sldId id="273" r:id="rId21"/>
  </p:sldIdLst>
  <p:sldSz cx="9144000" cy="6858000" type="screen4x3"/>
  <p:notesSz cx="6985000" cy="9283700"/>
  <p:defaultTextStyle>
    <a:defPPr>
      <a:defRPr lang="en-CA"/>
    </a:defPPr>
    <a:lvl1pPr algn="l" rtl="0" fontAlgn="base">
      <a:spcBef>
        <a:spcPct val="0"/>
      </a:spcBef>
      <a:spcAft>
        <a:spcPct val="0"/>
      </a:spcAft>
      <a:defRPr kern="1200">
        <a:solidFill>
          <a:schemeClr val="tx1"/>
        </a:solidFill>
        <a:latin typeface="Adobe Garamond Pro" pitchFamily="18" charset="0"/>
        <a:ea typeface="+mn-ea"/>
        <a:cs typeface="+mn-cs"/>
      </a:defRPr>
    </a:lvl1pPr>
    <a:lvl2pPr marL="457200" algn="l" rtl="0" fontAlgn="base">
      <a:spcBef>
        <a:spcPct val="0"/>
      </a:spcBef>
      <a:spcAft>
        <a:spcPct val="0"/>
      </a:spcAft>
      <a:defRPr kern="1200">
        <a:solidFill>
          <a:schemeClr val="tx1"/>
        </a:solidFill>
        <a:latin typeface="Adobe Garamond Pro" pitchFamily="18" charset="0"/>
        <a:ea typeface="+mn-ea"/>
        <a:cs typeface="+mn-cs"/>
      </a:defRPr>
    </a:lvl2pPr>
    <a:lvl3pPr marL="914400" algn="l" rtl="0" fontAlgn="base">
      <a:spcBef>
        <a:spcPct val="0"/>
      </a:spcBef>
      <a:spcAft>
        <a:spcPct val="0"/>
      </a:spcAft>
      <a:defRPr kern="1200">
        <a:solidFill>
          <a:schemeClr val="tx1"/>
        </a:solidFill>
        <a:latin typeface="Adobe Garamond Pro" pitchFamily="18" charset="0"/>
        <a:ea typeface="+mn-ea"/>
        <a:cs typeface="+mn-cs"/>
      </a:defRPr>
    </a:lvl3pPr>
    <a:lvl4pPr marL="1371600" algn="l" rtl="0" fontAlgn="base">
      <a:spcBef>
        <a:spcPct val="0"/>
      </a:spcBef>
      <a:spcAft>
        <a:spcPct val="0"/>
      </a:spcAft>
      <a:defRPr kern="1200">
        <a:solidFill>
          <a:schemeClr val="tx1"/>
        </a:solidFill>
        <a:latin typeface="Adobe Garamond Pro" pitchFamily="18" charset="0"/>
        <a:ea typeface="+mn-ea"/>
        <a:cs typeface="+mn-cs"/>
      </a:defRPr>
    </a:lvl4pPr>
    <a:lvl5pPr marL="1828800" algn="l" rtl="0" fontAlgn="base">
      <a:spcBef>
        <a:spcPct val="0"/>
      </a:spcBef>
      <a:spcAft>
        <a:spcPct val="0"/>
      </a:spcAft>
      <a:defRPr kern="1200">
        <a:solidFill>
          <a:schemeClr val="tx1"/>
        </a:solidFill>
        <a:latin typeface="Adobe Garamond Pro" pitchFamily="18" charset="0"/>
        <a:ea typeface="+mn-ea"/>
        <a:cs typeface="+mn-cs"/>
      </a:defRPr>
    </a:lvl5pPr>
    <a:lvl6pPr marL="2286000" algn="l" defTabSz="914400" rtl="0" eaLnBrk="1" latinLnBrk="0" hangingPunct="1">
      <a:defRPr kern="1200">
        <a:solidFill>
          <a:schemeClr val="tx1"/>
        </a:solidFill>
        <a:latin typeface="Adobe Garamond Pro" pitchFamily="18" charset="0"/>
        <a:ea typeface="+mn-ea"/>
        <a:cs typeface="+mn-cs"/>
      </a:defRPr>
    </a:lvl6pPr>
    <a:lvl7pPr marL="2743200" algn="l" defTabSz="914400" rtl="0" eaLnBrk="1" latinLnBrk="0" hangingPunct="1">
      <a:defRPr kern="1200">
        <a:solidFill>
          <a:schemeClr val="tx1"/>
        </a:solidFill>
        <a:latin typeface="Adobe Garamond Pro" pitchFamily="18" charset="0"/>
        <a:ea typeface="+mn-ea"/>
        <a:cs typeface="+mn-cs"/>
      </a:defRPr>
    </a:lvl7pPr>
    <a:lvl8pPr marL="3200400" algn="l" defTabSz="914400" rtl="0" eaLnBrk="1" latinLnBrk="0" hangingPunct="1">
      <a:defRPr kern="1200">
        <a:solidFill>
          <a:schemeClr val="tx1"/>
        </a:solidFill>
        <a:latin typeface="Adobe Garamond Pro" pitchFamily="18" charset="0"/>
        <a:ea typeface="+mn-ea"/>
        <a:cs typeface="+mn-cs"/>
      </a:defRPr>
    </a:lvl8pPr>
    <a:lvl9pPr marL="3657600" algn="l" defTabSz="914400" rtl="0" eaLnBrk="1" latinLnBrk="0" hangingPunct="1">
      <a:defRPr kern="1200">
        <a:solidFill>
          <a:schemeClr val="tx1"/>
        </a:solidFill>
        <a:latin typeface="Adobe Garamond Pro"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8" autoAdjust="0"/>
    <p:restoredTop sz="72043" autoAdjust="0"/>
  </p:normalViewPr>
  <p:slideViewPr>
    <p:cSldViewPr>
      <p:cViewPr>
        <p:scale>
          <a:sx n="50" d="100"/>
          <a:sy n="50" d="100"/>
        </p:scale>
        <p:origin x="-1742" y="-5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4" d="100"/>
          <a:sy n="64" d="100"/>
        </p:scale>
        <p:origin x="-2630" y="-86"/>
      </p:cViewPr>
      <p:guideLst>
        <p:guide orient="horz" pos="2924"/>
        <p:guide pos="220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3026833" cy="464185"/>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lvl1pPr>
              <a:defRPr sz="1200">
                <a:latin typeface="Arial" charset="0"/>
              </a:defRPr>
            </a:lvl1pPr>
          </a:lstStyle>
          <a:p>
            <a:endParaRPr lang="en-CA"/>
          </a:p>
        </p:txBody>
      </p:sp>
      <p:sp>
        <p:nvSpPr>
          <p:cNvPr id="37891" name="Rectangle 3"/>
          <p:cNvSpPr>
            <a:spLocks noGrp="1" noChangeArrowheads="1"/>
          </p:cNvSpPr>
          <p:nvPr>
            <p:ph type="dt" idx="1"/>
          </p:nvPr>
        </p:nvSpPr>
        <p:spPr bwMode="auto">
          <a:xfrm>
            <a:off x="3956550" y="0"/>
            <a:ext cx="3026833" cy="464185"/>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lvl1pPr algn="r">
              <a:defRPr sz="1200">
                <a:latin typeface="Arial" charset="0"/>
              </a:defRPr>
            </a:lvl1pPr>
          </a:lstStyle>
          <a:p>
            <a:endParaRPr lang="en-CA"/>
          </a:p>
        </p:txBody>
      </p:sp>
      <p:sp>
        <p:nvSpPr>
          <p:cNvPr id="37892" name="Rectangle 4"/>
          <p:cNvSpPr>
            <a:spLocks noGrp="1" noRot="1" noChangeAspect="1" noChangeArrowheads="1" noTextEdit="1"/>
          </p:cNvSpPr>
          <p:nvPr>
            <p:ph type="sldImg" idx="2"/>
          </p:nvPr>
        </p:nvSpPr>
        <p:spPr bwMode="auto">
          <a:xfrm>
            <a:off x="1171575" y="696913"/>
            <a:ext cx="4641850" cy="3481387"/>
          </a:xfrm>
          <a:prstGeom prst="rect">
            <a:avLst/>
          </a:prstGeom>
          <a:noFill/>
          <a:ln w="9525">
            <a:solidFill>
              <a:srgbClr val="000000"/>
            </a:solidFill>
            <a:miter lim="800000"/>
            <a:headEnd/>
            <a:tailEnd/>
          </a:ln>
          <a:effectLst/>
        </p:spPr>
      </p:sp>
      <p:sp>
        <p:nvSpPr>
          <p:cNvPr id="37893" name="Rectangle 5"/>
          <p:cNvSpPr>
            <a:spLocks noGrp="1" noChangeArrowheads="1"/>
          </p:cNvSpPr>
          <p:nvPr>
            <p:ph type="body" sz="quarter" idx="3"/>
          </p:nvPr>
        </p:nvSpPr>
        <p:spPr bwMode="auto">
          <a:xfrm>
            <a:off x="698500" y="4409758"/>
            <a:ext cx="5588000" cy="4177665"/>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p>
        </p:txBody>
      </p:sp>
      <p:sp>
        <p:nvSpPr>
          <p:cNvPr id="37894" name="Rectangle 6"/>
          <p:cNvSpPr>
            <a:spLocks noGrp="1" noChangeArrowheads="1"/>
          </p:cNvSpPr>
          <p:nvPr>
            <p:ph type="ftr" sz="quarter" idx="4"/>
          </p:nvPr>
        </p:nvSpPr>
        <p:spPr bwMode="auto">
          <a:xfrm>
            <a:off x="0" y="8817904"/>
            <a:ext cx="3026833" cy="464185"/>
          </a:xfrm>
          <a:prstGeom prst="rect">
            <a:avLst/>
          </a:prstGeom>
          <a:noFill/>
          <a:ln w="9525">
            <a:noFill/>
            <a:miter lim="800000"/>
            <a:headEnd/>
            <a:tailEnd/>
          </a:ln>
          <a:effectLst/>
        </p:spPr>
        <p:txBody>
          <a:bodyPr vert="horz" wrap="square" lIns="92958" tIns="46479" rIns="92958" bIns="46479" numCol="1" anchor="b" anchorCtr="0" compatLnSpc="1">
            <a:prstTxWarp prst="textNoShape">
              <a:avLst/>
            </a:prstTxWarp>
          </a:bodyPr>
          <a:lstStyle>
            <a:lvl1pPr>
              <a:defRPr sz="1200">
                <a:latin typeface="Arial" charset="0"/>
              </a:defRPr>
            </a:lvl1pPr>
          </a:lstStyle>
          <a:p>
            <a:endParaRPr lang="en-CA"/>
          </a:p>
        </p:txBody>
      </p:sp>
      <p:sp>
        <p:nvSpPr>
          <p:cNvPr id="37895" name="Rectangle 7"/>
          <p:cNvSpPr>
            <a:spLocks noGrp="1" noChangeArrowheads="1"/>
          </p:cNvSpPr>
          <p:nvPr>
            <p:ph type="sldNum" sz="quarter" idx="5"/>
          </p:nvPr>
        </p:nvSpPr>
        <p:spPr bwMode="auto">
          <a:xfrm>
            <a:off x="3956550" y="8817904"/>
            <a:ext cx="3026833" cy="464185"/>
          </a:xfrm>
          <a:prstGeom prst="rect">
            <a:avLst/>
          </a:prstGeom>
          <a:noFill/>
          <a:ln w="9525">
            <a:noFill/>
            <a:miter lim="800000"/>
            <a:headEnd/>
            <a:tailEnd/>
          </a:ln>
          <a:effectLst/>
        </p:spPr>
        <p:txBody>
          <a:bodyPr vert="horz" wrap="square" lIns="92958" tIns="46479" rIns="92958" bIns="46479" numCol="1" anchor="b" anchorCtr="0" compatLnSpc="1">
            <a:prstTxWarp prst="textNoShape">
              <a:avLst/>
            </a:prstTxWarp>
          </a:bodyPr>
          <a:lstStyle>
            <a:lvl1pPr algn="r">
              <a:defRPr sz="1200">
                <a:latin typeface="Arial" charset="0"/>
              </a:defRPr>
            </a:lvl1pPr>
          </a:lstStyle>
          <a:p>
            <a:fld id="{C10EC44D-1603-468A-AA3A-E6F58CA5CCFA}" type="slidenum">
              <a:rPr lang="en-CA"/>
              <a:pPr/>
              <a:t>‹#›</a:t>
            </a:fld>
            <a:endParaRPr lang="en-CA"/>
          </a:p>
        </p:txBody>
      </p:sp>
    </p:spTree>
    <p:extLst>
      <p:ext uri="{BB962C8B-B14F-4D97-AF65-F5344CB8AC3E}">
        <p14:creationId xmlns:p14="http://schemas.microsoft.com/office/powerpoint/2010/main" val="265042030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CA" sz="1600" i="1" dirty="0"/>
              <a:t>Introduction &amp; Read Title</a:t>
            </a:r>
          </a:p>
        </p:txBody>
      </p:sp>
      <p:sp>
        <p:nvSpPr>
          <p:cNvPr id="4" name="Slide Number Placeholder 3"/>
          <p:cNvSpPr>
            <a:spLocks noGrp="1"/>
          </p:cNvSpPr>
          <p:nvPr>
            <p:ph type="sldNum" sz="quarter" idx="10"/>
          </p:nvPr>
        </p:nvSpPr>
        <p:spPr/>
        <p:txBody>
          <a:bodyPr/>
          <a:lstStyle/>
          <a:p>
            <a:fld id="{C10EC44D-1603-468A-AA3A-E6F58CA5CCFA}" type="slidenum">
              <a:rPr lang="en-CA" smtClean="0"/>
              <a:pPr/>
              <a:t>1</a:t>
            </a:fld>
            <a:endParaRPr lang="en-CA"/>
          </a:p>
        </p:txBody>
      </p:sp>
    </p:spTree>
    <p:extLst>
      <p:ext uri="{BB962C8B-B14F-4D97-AF65-F5344CB8AC3E}">
        <p14:creationId xmlns:p14="http://schemas.microsoft.com/office/powerpoint/2010/main" val="512769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smtClean="0"/>
              <a:t>Mine Compressed</a:t>
            </a:r>
            <a:r>
              <a:rPr lang="en-CA" b="1" baseline="0" dirty="0" smtClean="0"/>
              <a:t> Air System</a:t>
            </a:r>
          </a:p>
          <a:p>
            <a:endParaRPr lang="en-CA" baseline="0" dirty="0" smtClean="0"/>
          </a:p>
          <a:p>
            <a:r>
              <a:rPr lang="en-CA" baseline="0" dirty="0" smtClean="0"/>
              <a:t>W</a:t>
            </a:r>
            <a:r>
              <a:rPr lang="en-CA" dirty="0" smtClean="0"/>
              <a:t>e need to ask the question,, How much mine compressed air flow do we need</a:t>
            </a:r>
            <a:r>
              <a:rPr lang="en-CA" baseline="0" dirty="0" smtClean="0"/>
              <a:t> to maintain the breathable air concentration levels we require?</a:t>
            </a:r>
          </a:p>
          <a:p>
            <a:endParaRPr lang="en-CA" baseline="0" dirty="0" smtClean="0"/>
          </a:p>
          <a:p>
            <a:r>
              <a:rPr lang="en-CA" baseline="0" dirty="0" smtClean="0"/>
              <a:t>Typical guidelines are available from some of the workplace health &amp; safety associations (OSHA, NIOSH, MSHA, etc.), but for our discussion today we are going to use a general guideline of 5 m3/</a:t>
            </a:r>
            <a:r>
              <a:rPr lang="en-CA" baseline="0" dirty="0" err="1" smtClean="0"/>
              <a:t>hr</a:t>
            </a:r>
            <a:r>
              <a:rPr lang="en-CA" baseline="0" dirty="0" smtClean="0"/>
              <a:t> </a:t>
            </a:r>
            <a:r>
              <a:rPr lang="en-CA" i="1" baseline="0" dirty="0" smtClean="0"/>
              <a:t>(3 CFM) </a:t>
            </a:r>
            <a:r>
              <a:rPr lang="en-CA" baseline="0" dirty="0" smtClean="0"/>
              <a:t>of compressed air per person to adequately replenish the oxygen and flush the carbon dioxide through the Refuge Station’s pressure relief valves.</a:t>
            </a:r>
          </a:p>
          <a:p>
            <a:pPr>
              <a:lnSpc>
                <a:spcPct val="150000"/>
              </a:lnSpc>
            </a:pPr>
            <a:endParaRPr lang="en-CA" baseline="0" dirty="0" smtClean="0"/>
          </a:p>
          <a:p>
            <a:r>
              <a:rPr lang="en-CA" baseline="0" dirty="0" smtClean="0"/>
              <a:t>Therefore if you have 10 persons occupying the Refuge Station, we need to maintain a flow of 50 m3/</a:t>
            </a:r>
            <a:r>
              <a:rPr lang="en-CA" baseline="0" dirty="0" err="1" smtClean="0"/>
              <a:t>hr</a:t>
            </a:r>
            <a:r>
              <a:rPr lang="en-CA" baseline="0" dirty="0" smtClean="0"/>
              <a:t> </a:t>
            </a:r>
            <a:r>
              <a:rPr lang="en-CA" i="1" baseline="0" dirty="0" smtClean="0"/>
              <a:t>(30 CFM) </a:t>
            </a:r>
            <a:r>
              <a:rPr lang="en-CA" baseline="0" dirty="0" smtClean="0"/>
              <a:t>of compressed air. </a:t>
            </a:r>
            <a:endParaRPr lang="en-CA" dirty="0" smtClean="0"/>
          </a:p>
          <a:p>
            <a:endParaRPr lang="en-CA" dirty="0" smtClean="0"/>
          </a:p>
        </p:txBody>
      </p:sp>
      <p:sp>
        <p:nvSpPr>
          <p:cNvPr id="4" name="Slide Number Placeholder 3"/>
          <p:cNvSpPr>
            <a:spLocks noGrp="1"/>
          </p:cNvSpPr>
          <p:nvPr>
            <p:ph type="sldNum" sz="quarter" idx="10"/>
          </p:nvPr>
        </p:nvSpPr>
        <p:spPr/>
        <p:txBody>
          <a:bodyPr/>
          <a:lstStyle/>
          <a:p>
            <a:fld id="{C10EC44D-1603-468A-AA3A-E6F58CA5CCFA}" type="slidenum">
              <a:rPr lang="en-CA" smtClean="0"/>
              <a:pPr/>
              <a:t>10</a:t>
            </a:fld>
            <a:endParaRPr lang="en-CA"/>
          </a:p>
        </p:txBody>
      </p:sp>
    </p:spTree>
    <p:extLst>
      <p:ext uri="{BB962C8B-B14F-4D97-AF65-F5344CB8AC3E}">
        <p14:creationId xmlns:p14="http://schemas.microsoft.com/office/powerpoint/2010/main" val="560515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Mine Compressed</a:t>
            </a:r>
            <a:r>
              <a:rPr lang="en-CA" baseline="0" dirty="0" smtClean="0"/>
              <a:t> Air Outlet Centres should consist of :</a:t>
            </a:r>
          </a:p>
          <a:p>
            <a:pPr marL="906985" indent="-174296">
              <a:buFont typeface="Arial" pitchFamily="34" charset="0"/>
              <a:buChar char="•"/>
            </a:pPr>
            <a:r>
              <a:rPr lang="en-CA" dirty="0" smtClean="0"/>
              <a:t>Condensate drain (used</a:t>
            </a:r>
            <a:r>
              <a:rPr lang="en-CA" baseline="0" dirty="0" smtClean="0"/>
              <a:t> during </a:t>
            </a:r>
            <a:r>
              <a:rPr lang="en-CA" dirty="0" smtClean="0"/>
              <a:t>start-up</a:t>
            </a:r>
            <a:r>
              <a:rPr lang="en-CA" baseline="0" dirty="0" smtClean="0"/>
              <a:t>; to clear the line</a:t>
            </a:r>
            <a:r>
              <a:rPr lang="en-CA" dirty="0" smtClean="0"/>
              <a:t>)</a:t>
            </a:r>
          </a:p>
          <a:p>
            <a:pPr marL="906985" indent="-174296">
              <a:buFont typeface="Arial" pitchFamily="34" charset="0"/>
              <a:buChar char="•"/>
            </a:pPr>
            <a:r>
              <a:rPr lang="en-CA" dirty="0" smtClean="0"/>
              <a:t>Air line filters (ensure</a:t>
            </a:r>
            <a:r>
              <a:rPr lang="en-CA" baseline="0" dirty="0" smtClean="0"/>
              <a:t> clean air supply</a:t>
            </a:r>
            <a:r>
              <a:rPr lang="en-CA" dirty="0" smtClean="0"/>
              <a:t>)</a:t>
            </a:r>
          </a:p>
          <a:p>
            <a:pPr marL="906985" indent="-174296">
              <a:buFont typeface="Arial" pitchFamily="34" charset="0"/>
              <a:buChar char="•"/>
            </a:pPr>
            <a:r>
              <a:rPr lang="en-CA" dirty="0" smtClean="0"/>
              <a:t>Pressure</a:t>
            </a:r>
            <a:r>
              <a:rPr lang="en-CA" baseline="0" dirty="0" smtClean="0"/>
              <a:t> Regulator</a:t>
            </a:r>
          </a:p>
          <a:p>
            <a:pPr marL="906985" indent="-174296">
              <a:buFont typeface="Arial" pitchFamily="34" charset="0"/>
              <a:buChar char="•"/>
            </a:pPr>
            <a:r>
              <a:rPr lang="en-CA" dirty="0" smtClean="0"/>
              <a:t>Flow regulator (fixed or adjustable)</a:t>
            </a:r>
          </a:p>
          <a:p>
            <a:pPr marL="906985" indent="-174296">
              <a:buFont typeface="Arial" pitchFamily="34" charset="0"/>
              <a:buChar char="•"/>
            </a:pPr>
            <a:r>
              <a:rPr lang="en-CA" dirty="0" smtClean="0"/>
              <a:t>Muffler (to lower noise level of outlet air)</a:t>
            </a:r>
          </a:p>
          <a:p>
            <a:endParaRPr lang="en-CA" sz="900" dirty="0"/>
          </a:p>
          <a:p>
            <a:r>
              <a:rPr lang="en-CA" dirty="0" smtClean="0"/>
              <a:t>Large</a:t>
            </a:r>
            <a:r>
              <a:rPr lang="en-CA" baseline="0" dirty="0" smtClean="0"/>
              <a:t> Refuge Stations, over 20 persons, should have multiple mine compressed air outlet centres to limit the amount of air flow noise.</a:t>
            </a:r>
          </a:p>
          <a:p>
            <a:r>
              <a:rPr lang="en-CA" baseline="0" dirty="0" smtClean="0"/>
              <a:t>&gt; 100 m3/h (60 CFM) … air flow becomes very noisy!</a:t>
            </a:r>
          </a:p>
          <a:p>
            <a:endParaRPr lang="en-CA" baseline="0" dirty="0" smtClean="0"/>
          </a:p>
          <a:p>
            <a:pPr>
              <a:lnSpc>
                <a:spcPct val="150000"/>
              </a:lnSpc>
            </a:pPr>
            <a:r>
              <a:rPr lang="en-CA" baseline="0" dirty="0" smtClean="0"/>
              <a:t>Mine Refuge Stations should have pressure relief valves to prevent the build up of pressure inside the Refuge Station.</a:t>
            </a:r>
          </a:p>
          <a:p>
            <a:pPr>
              <a:lnSpc>
                <a:spcPct val="150000"/>
              </a:lnSpc>
            </a:pPr>
            <a:r>
              <a:rPr lang="en-CA" b="1" i="1" baseline="0" dirty="0" smtClean="0"/>
              <a:t>Concerns when using a mine compressed air system?</a:t>
            </a:r>
            <a:br>
              <a:rPr lang="en-CA" b="1" i="1" baseline="0" dirty="0" smtClean="0"/>
            </a:br>
            <a:r>
              <a:rPr lang="en-CA" b="1" i="1" baseline="0" dirty="0" smtClean="0"/>
              <a:t>- May experience  a broken or severed air line during  an accident.</a:t>
            </a:r>
          </a:p>
          <a:p>
            <a:pPr>
              <a:lnSpc>
                <a:spcPct val="150000"/>
              </a:lnSpc>
            </a:pPr>
            <a:r>
              <a:rPr lang="en-CA" b="1" i="1" baseline="0" dirty="0" smtClean="0"/>
              <a:t>- May loose electrical power during accident  and as a result you may loose your mine  compressed air supply.</a:t>
            </a:r>
            <a:endParaRPr lang="en-CA" b="1" i="1"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11</a:t>
            </a:fld>
            <a:endParaRPr lang="en-CA"/>
          </a:p>
        </p:txBody>
      </p:sp>
    </p:spTree>
    <p:extLst>
      <p:ext uri="{BB962C8B-B14F-4D97-AF65-F5344CB8AC3E}">
        <p14:creationId xmlns:p14="http://schemas.microsoft.com/office/powerpoint/2010/main" val="6248459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smtClean="0"/>
              <a:t>Oxygen</a:t>
            </a:r>
            <a:r>
              <a:rPr lang="en-CA" b="1" baseline="0" dirty="0" smtClean="0"/>
              <a:t> Candles &amp; CO2 Absorbent Curtains</a:t>
            </a:r>
          </a:p>
          <a:p>
            <a:endParaRPr lang="en-CA" baseline="0" dirty="0" smtClean="0"/>
          </a:p>
          <a:p>
            <a:r>
              <a:rPr lang="en-CA" baseline="0" dirty="0" smtClean="0"/>
              <a:t>Using these items to provide a breathable air supply source needs to be carefully considered.</a:t>
            </a:r>
          </a:p>
          <a:p>
            <a:endParaRPr lang="en-CA" baseline="0" dirty="0" smtClean="0"/>
          </a:p>
          <a:p>
            <a:r>
              <a:rPr lang="en-CA" baseline="0" dirty="0" smtClean="0"/>
              <a:t>Oxygen Candles will generate a certain amount of Oxygen gas over a specified period of time. Depending on the manufacturer’s specifications of these candles will determine how many candles you will require.</a:t>
            </a:r>
          </a:p>
          <a:p>
            <a:endParaRPr lang="en-CA" baseline="0" dirty="0" smtClean="0"/>
          </a:p>
          <a:p>
            <a:r>
              <a:rPr lang="en-CA" baseline="0" dirty="0" smtClean="0"/>
              <a:t>CO2 Absorbent Curtains will absorb a manufacturer’s specified amount of Carbon Dioxide, therefore the number of curtains required will also need to be calculated depending again on the number of persons occupying the Refuge Station and the amount of operational time required.</a:t>
            </a:r>
          </a:p>
          <a:p>
            <a:endParaRPr lang="en-CA" baseline="0" dirty="0" smtClean="0"/>
          </a:p>
          <a:p>
            <a:pPr>
              <a:lnSpc>
                <a:spcPct val="150000"/>
              </a:lnSpc>
            </a:pPr>
            <a:r>
              <a:rPr lang="en-CA" baseline="0" dirty="0" smtClean="0"/>
              <a:t>These product calculations involve a more complicated process. They are becoming less commonly used as a primary source, and are more commonly used for redundant purposes.</a:t>
            </a:r>
          </a:p>
          <a:p>
            <a:pPr>
              <a:lnSpc>
                <a:spcPct val="150000"/>
              </a:lnSpc>
            </a:pPr>
            <a:endParaRPr lang="en-CA" baseline="0" dirty="0" smtClean="0"/>
          </a:p>
        </p:txBody>
      </p:sp>
      <p:sp>
        <p:nvSpPr>
          <p:cNvPr id="4" name="Slide Number Placeholder 3"/>
          <p:cNvSpPr>
            <a:spLocks noGrp="1"/>
          </p:cNvSpPr>
          <p:nvPr>
            <p:ph type="sldNum" sz="quarter" idx="10"/>
          </p:nvPr>
        </p:nvSpPr>
        <p:spPr/>
        <p:txBody>
          <a:bodyPr/>
          <a:lstStyle/>
          <a:p>
            <a:fld id="{C10EC44D-1603-468A-AA3A-E6F58CA5CCFA}" type="slidenum">
              <a:rPr lang="en-CA" smtClean="0"/>
              <a:pPr/>
              <a:t>12</a:t>
            </a:fld>
            <a:endParaRPr lang="en-CA"/>
          </a:p>
        </p:txBody>
      </p:sp>
    </p:spTree>
    <p:extLst>
      <p:ext uri="{BB962C8B-B14F-4D97-AF65-F5344CB8AC3E}">
        <p14:creationId xmlns:p14="http://schemas.microsoft.com/office/powerpoint/2010/main" val="2001312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CA" b="1" dirty="0" smtClean="0"/>
              <a:t>Breathable Air Systems (which also may be known</a:t>
            </a:r>
            <a:r>
              <a:rPr lang="en-CA" b="1" baseline="0" dirty="0" smtClean="0"/>
              <a:t> as breathable air scrubber systems)</a:t>
            </a:r>
            <a:endParaRPr lang="en-CA" b="1" dirty="0" smtClean="0"/>
          </a:p>
          <a:p>
            <a:pPr marL="174296" indent="-174296">
              <a:lnSpc>
                <a:spcPct val="150000"/>
              </a:lnSpc>
              <a:buFont typeface="Arial" pitchFamily="34" charset="0"/>
              <a:buChar char="•"/>
            </a:pPr>
            <a:endParaRPr lang="en-CA" dirty="0" smtClean="0"/>
          </a:p>
          <a:p>
            <a:pPr marL="174296" indent="-174296">
              <a:lnSpc>
                <a:spcPct val="150000"/>
              </a:lnSpc>
              <a:buFont typeface="Arial" pitchFamily="34" charset="0"/>
              <a:buChar char="•"/>
            </a:pPr>
            <a:r>
              <a:rPr lang="en-CA" dirty="0" smtClean="0"/>
              <a:t>These manufactured systems are becoming more commonly used as a reliable source</a:t>
            </a:r>
            <a:r>
              <a:rPr lang="en-CA" baseline="0" dirty="0" smtClean="0"/>
              <a:t> of</a:t>
            </a:r>
            <a:r>
              <a:rPr lang="en-CA" dirty="0" smtClean="0"/>
              <a:t> breathable air (either primary</a:t>
            </a:r>
            <a:r>
              <a:rPr lang="en-CA" baseline="0" dirty="0" smtClean="0"/>
              <a:t> or secondary)</a:t>
            </a:r>
            <a:r>
              <a:rPr lang="en-CA" dirty="0" smtClean="0"/>
              <a:t>.</a:t>
            </a:r>
          </a:p>
          <a:p>
            <a:pPr>
              <a:lnSpc>
                <a:spcPct val="150000"/>
              </a:lnSpc>
            </a:pPr>
            <a:endParaRPr lang="en-CA" dirty="0" smtClean="0"/>
          </a:p>
          <a:p>
            <a:pPr marL="174296" indent="-174296">
              <a:lnSpc>
                <a:spcPct val="150000"/>
              </a:lnSpc>
              <a:buFont typeface="Arial" pitchFamily="34" charset="0"/>
              <a:buChar char="•"/>
            </a:pPr>
            <a:r>
              <a:rPr lang="en-CA" dirty="0" smtClean="0"/>
              <a:t>RANA was the pioneer company who developed a system specifically for the mining industry,</a:t>
            </a:r>
            <a:r>
              <a:rPr lang="en-CA" baseline="0" dirty="0" smtClean="0"/>
              <a:t> following a 1990 mine accident in Northern Canada.</a:t>
            </a:r>
            <a:endParaRPr lang="en-CA" dirty="0" smtClean="0"/>
          </a:p>
          <a:p>
            <a:pPr>
              <a:lnSpc>
                <a:spcPct val="150000"/>
              </a:lnSpc>
            </a:pPr>
            <a:endParaRPr lang="en-CA" dirty="0" smtClean="0"/>
          </a:p>
          <a:p>
            <a:pPr marL="174296" indent="-174296">
              <a:lnSpc>
                <a:spcPct val="150000"/>
              </a:lnSpc>
              <a:buFont typeface="Arial" pitchFamily="34" charset="0"/>
              <a:buChar char="•"/>
            </a:pPr>
            <a:r>
              <a:rPr lang="en-CA" dirty="0" smtClean="0"/>
              <a:t>These Breathable Air Systems re-process</a:t>
            </a:r>
            <a:r>
              <a:rPr lang="en-CA" baseline="0" dirty="0" smtClean="0"/>
              <a:t> the air within the Refuge Station by adding Oxygen (at a controlled flow rate) and by removing the Carbon Dioxide through the scrubber bed.</a:t>
            </a:r>
          </a:p>
          <a:p>
            <a:pPr>
              <a:lnSpc>
                <a:spcPct val="150000"/>
              </a:lnSpc>
            </a:pPr>
            <a:endParaRPr lang="en-CA" baseline="0" dirty="0" smtClean="0"/>
          </a:p>
          <a:p>
            <a:pPr marL="174296" indent="-174296">
              <a:lnSpc>
                <a:spcPct val="150000"/>
              </a:lnSpc>
              <a:buFont typeface="Arial" pitchFamily="34" charset="0"/>
              <a:buChar char="•"/>
            </a:pPr>
            <a:r>
              <a:rPr lang="en-CA" baseline="0" dirty="0" smtClean="0"/>
              <a:t>These systems are typically powered by mine electrical power, or they may operate on battery back-up power provided within the system.</a:t>
            </a:r>
          </a:p>
          <a:p>
            <a:pPr>
              <a:lnSpc>
                <a:spcPct val="150000"/>
              </a:lnSpc>
            </a:pPr>
            <a:endParaRPr lang="en-CA" dirty="0" smtClean="0"/>
          </a:p>
          <a:p>
            <a:pPr marL="174296" indent="-174296" defTabSz="929579">
              <a:lnSpc>
                <a:spcPct val="150000"/>
              </a:lnSpc>
              <a:buFont typeface="Arial" pitchFamily="34" charset="0"/>
              <a:buChar char="•"/>
              <a:defRPr/>
            </a:pPr>
            <a:r>
              <a:rPr lang="en-CA" dirty="0" smtClean="0"/>
              <a:t>RANA</a:t>
            </a:r>
            <a:r>
              <a:rPr lang="en-CA" baseline="0" dirty="0" smtClean="0"/>
              <a:t> can</a:t>
            </a:r>
            <a:r>
              <a:rPr lang="en-CA" dirty="0" smtClean="0"/>
              <a:t> assist your Refuge Station design team to determine the number of units, size of units and the necessary supplies required based on the Refuge Station’s design.</a:t>
            </a:r>
          </a:p>
          <a:p>
            <a:pPr marL="174296" indent="-174296">
              <a:lnSpc>
                <a:spcPct val="150000"/>
              </a:lnSpc>
              <a:buFont typeface="Arial" pitchFamily="34" charset="0"/>
              <a:buChar char="•"/>
            </a:pPr>
            <a:endParaRPr lang="en-CA" dirty="0" smtClean="0"/>
          </a:p>
          <a:p>
            <a:endParaRPr lang="en-CA"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13</a:t>
            </a:fld>
            <a:endParaRPr lang="en-CA"/>
          </a:p>
        </p:txBody>
      </p:sp>
    </p:spTree>
    <p:extLst>
      <p:ext uri="{BB962C8B-B14F-4D97-AF65-F5344CB8AC3E}">
        <p14:creationId xmlns:p14="http://schemas.microsoft.com/office/powerpoint/2010/main" val="1895721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1" baseline="0" dirty="0" smtClean="0"/>
              <a:t>How The System Works. </a:t>
            </a:r>
          </a:p>
          <a:p>
            <a:endParaRPr lang="en-CA" baseline="0" dirty="0"/>
          </a:p>
          <a:p>
            <a:r>
              <a:rPr lang="en-CA" baseline="0" dirty="0" smtClean="0"/>
              <a:t>There is an internal fan system (located in the base or bottom portion of the unit). These fans draw the Refuge Station air (indicated by the Red Arrows) and the oxygen gas (indicated by the Blue Arrows) into the scrubber beds.</a:t>
            </a:r>
          </a:p>
          <a:p>
            <a:r>
              <a:rPr lang="en-CA" baseline="0" dirty="0" smtClean="0"/>
              <a:t>The scrubber bed chemical (which is SL) adsorbs the carbon dioxide as the air flows through the scrubber beds. </a:t>
            </a:r>
          </a:p>
          <a:p>
            <a:endParaRPr lang="en-CA" baseline="0" dirty="0" smtClean="0"/>
          </a:p>
          <a:p>
            <a:r>
              <a:rPr lang="en-CA" baseline="0" dirty="0" smtClean="0"/>
              <a:t>As a result, the re-processed air (indicated by the Green Arrows) is exhausted from the Breathable Air System back into the Refuge Station. </a:t>
            </a:r>
          </a:p>
          <a:p>
            <a:endParaRPr lang="en-CA" baseline="0" dirty="0" smtClean="0"/>
          </a:p>
          <a:p>
            <a:pPr>
              <a:lnSpc>
                <a:spcPct val="150000"/>
              </a:lnSpc>
            </a:pPr>
            <a:r>
              <a:rPr lang="en-CA" baseline="0" dirty="0" smtClean="0"/>
              <a:t>These systems will maintain the breathable air at the acceptable, safe Oxygen and Carbon Dioxide levels within the Refuge Station, for the specified period of operational time. </a:t>
            </a:r>
          </a:p>
        </p:txBody>
      </p:sp>
      <p:sp>
        <p:nvSpPr>
          <p:cNvPr id="4" name="Slide Number Placeholder 3"/>
          <p:cNvSpPr>
            <a:spLocks noGrp="1"/>
          </p:cNvSpPr>
          <p:nvPr>
            <p:ph type="sldNum" sz="quarter" idx="10"/>
          </p:nvPr>
        </p:nvSpPr>
        <p:spPr/>
        <p:txBody>
          <a:bodyPr/>
          <a:lstStyle/>
          <a:p>
            <a:fld id="{C10EC44D-1603-468A-AA3A-E6F58CA5CCFA}" type="slidenum">
              <a:rPr lang="en-CA" smtClean="0"/>
              <a:pPr/>
              <a:t>14</a:t>
            </a:fld>
            <a:endParaRPr lang="en-CA"/>
          </a:p>
        </p:txBody>
      </p:sp>
    </p:spTree>
    <p:extLst>
      <p:ext uri="{BB962C8B-B14F-4D97-AF65-F5344CB8AC3E}">
        <p14:creationId xmlns:p14="http://schemas.microsoft.com/office/powerpoint/2010/main" val="14899804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CA" i="1" dirty="0" smtClean="0"/>
              <a:t>Picture of Typical</a:t>
            </a:r>
            <a:r>
              <a:rPr lang="en-CA" i="1" baseline="0" dirty="0" smtClean="0"/>
              <a:t> Installation – we see a Breathable Air Centre installed in the Refuge Station</a:t>
            </a:r>
            <a:endParaRPr lang="en-CA" i="1"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15</a:t>
            </a:fld>
            <a:endParaRPr lang="en-CA"/>
          </a:p>
        </p:txBody>
      </p:sp>
    </p:spTree>
    <p:extLst>
      <p:ext uri="{BB962C8B-B14F-4D97-AF65-F5344CB8AC3E}">
        <p14:creationId xmlns:p14="http://schemas.microsoft.com/office/powerpoint/2010/main" val="3541619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CA" dirty="0" smtClean="0"/>
              <a:t>These breathable</a:t>
            </a:r>
            <a:r>
              <a:rPr lang="en-CA" baseline="0" dirty="0" smtClean="0"/>
              <a:t> air systems use a specific grade of Soda Lime Chemical which is the CO2 absorbent material and high pressure medical oxygen gas cylinders in the form of supplies.</a:t>
            </a:r>
          </a:p>
          <a:p>
            <a:pPr>
              <a:lnSpc>
                <a:spcPct val="150000"/>
              </a:lnSpc>
            </a:pPr>
            <a:endParaRPr lang="en-CA" baseline="0" dirty="0" smtClean="0"/>
          </a:p>
          <a:p>
            <a:pPr>
              <a:lnSpc>
                <a:spcPct val="150000"/>
              </a:lnSpc>
            </a:pPr>
            <a:r>
              <a:rPr lang="en-CA" baseline="0" dirty="0" smtClean="0"/>
              <a:t>Its extremely important that mine personnel are well trained on using these systems and that they carefully follow the manufacturer’s operational instructions.</a:t>
            </a:r>
          </a:p>
          <a:p>
            <a:pPr>
              <a:lnSpc>
                <a:spcPct val="150000"/>
              </a:lnSpc>
            </a:pPr>
            <a:endParaRPr lang="en-CA" baseline="0" dirty="0" smtClean="0"/>
          </a:p>
          <a:p>
            <a:pPr>
              <a:lnSpc>
                <a:spcPct val="150000"/>
              </a:lnSpc>
            </a:pPr>
            <a:r>
              <a:rPr lang="en-CA" baseline="0" dirty="0" smtClean="0"/>
              <a:t>These systems must be well maintained and properly equipped with the necessary supplies.</a:t>
            </a:r>
            <a:endParaRPr lang="en-CA"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16</a:t>
            </a:fld>
            <a:endParaRPr lang="en-CA"/>
          </a:p>
        </p:txBody>
      </p:sp>
    </p:spTree>
    <p:extLst>
      <p:ext uri="{BB962C8B-B14F-4D97-AF65-F5344CB8AC3E}">
        <p14:creationId xmlns:p14="http://schemas.microsoft.com/office/powerpoint/2010/main" val="320935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As you can see there</a:t>
            </a:r>
            <a:r>
              <a:rPr lang="en-CA" baseline="0" dirty="0" smtClean="0"/>
              <a:t> are lots of things to think about when planning for an adequate source (or sources) of Breathable Air for a mine Refuge Station.</a:t>
            </a:r>
          </a:p>
          <a:p>
            <a:endParaRPr lang="en-CA" baseline="0" dirty="0" smtClean="0"/>
          </a:p>
          <a:p>
            <a:r>
              <a:rPr lang="en-CA" baseline="0" dirty="0" smtClean="0"/>
              <a:t>RANA has over 20 years experience in this area and would be happy to provide any design assistance you may require.</a:t>
            </a:r>
          </a:p>
          <a:p>
            <a:endParaRPr lang="en-CA" baseline="0" dirty="0" smtClean="0"/>
          </a:p>
          <a:p>
            <a:r>
              <a:rPr lang="en-CA" baseline="0" dirty="0" smtClean="0"/>
              <a:t>I would encourage Mine Owners, Mine Design Engineers and Mine Safety Teams to think carefully about the Breathable Air sources of the Refuge Stations and take the necessary steps to ensure a safe, reliable breathable air supply is provided. </a:t>
            </a:r>
            <a:endParaRPr lang="en-CA" dirty="0" smtClean="0"/>
          </a:p>
          <a:p>
            <a:endParaRPr lang="en-CA" baseline="0" dirty="0" smtClean="0"/>
          </a:p>
          <a:p>
            <a:r>
              <a:rPr lang="en-CA" baseline="0" dirty="0" smtClean="0"/>
              <a:t>By doing this, it will provide </a:t>
            </a:r>
            <a:r>
              <a:rPr lang="en-CA" b="1" i="1" u="sng" baseline="0" dirty="0" smtClean="0"/>
              <a:t>safety confidence </a:t>
            </a:r>
            <a:r>
              <a:rPr lang="en-CA" b="0" i="0" u="none" baseline="0" dirty="0" smtClean="0"/>
              <a:t> </a:t>
            </a:r>
            <a:r>
              <a:rPr lang="en-CA" baseline="0" dirty="0" smtClean="0"/>
              <a:t>to your mine worker’s!</a:t>
            </a:r>
          </a:p>
          <a:p>
            <a:endParaRPr lang="en-CA" baseline="0" dirty="0" smtClean="0"/>
          </a:p>
          <a:p>
            <a:pPr>
              <a:lnSpc>
                <a:spcPct val="150000"/>
              </a:lnSpc>
            </a:pPr>
            <a:r>
              <a:rPr lang="en-CA" baseline="0" dirty="0" smtClean="0"/>
              <a:t>Thank you for allowing me to speak with you today. Do you have any questions or comments that you would like to make?</a:t>
            </a:r>
            <a:endParaRPr lang="en-CA"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17</a:t>
            </a:fld>
            <a:endParaRPr lang="en-CA"/>
          </a:p>
        </p:txBody>
      </p:sp>
    </p:spTree>
    <p:extLst>
      <p:ext uri="{BB962C8B-B14F-4D97-AF65-F5344CB8AC3E}">
        <p14:creationId xmlns:p14="http://schemas.microsoft.com/office/powerpoint/2010/main" val="3503397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CA" dirty="0" smtClean="0"/>
              <a:t>End of Presentation</a:t>
            </a:r>
            <a:endParaRPr lang="en-CA"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18</a:t>
            </a:fld>
            <a:endParaRPr lang="en-CA"/>
          </a:p>
        </p:txBody>
      </p:sp>
    </p:spTree>
    <p:extLst>
      <p:ext uri="{BB962C8B-B14F-4D97-AF65-F5344CB8AC3E}">
        <p14:creationId xmlns:p14="http://schemas.microsoft.com/office/powerpoint/2010/main" val="951145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CA" dirty="0"/>
              <a:t>Refuge Stations have become an important component of Mine Safety design strategies. These Refuge Stations (which are designed to be sealed chambers), are strategically located underground and must provide a “Safe Haven” for mine workers and other persons who may be underground during a mine accident or critical safety event.</a:t>
            </a:r>
          </a:p>
          <a:p>
            <a:pPr defTabSz="929579">
              <a:lnSpc>
                <a:spcPct val="150000"/>
              </a:lnSpc>
              <a:defRPr/>
            </a:pPr>
            <a:endParaRPr lang="en-CA" baseline="0" dirty="0" smtClean="0"/>
          </a:p>
          <a:p>
            <a:pPr defTabSz="929579">
              <a:lnSpc>
                <a:spcPct val="150000"/>
              </a:lnSpc>
              <a:defRPr/>
            </a:pPr>
            <a:r>
              <a:rPr lang="en-CA" baseline="0" dirty="0" smtClean="0"/>
              <a:t>When people take refuge in a Refuge Station, one of the things they critically depend on is </a:t>
            </a:r>
            <a:r>
              <a:rPr lang="en-CA" b="1" u="sng" baseline="0" dirty="0" smtClean="0"/>
              <a:t>A Safe, Reliable Source of Breathable Air </a:t>
            </a:r>
            <a:r>
              <a:rPr lang="en-CA" b="0" u="none" baseline="0" dirty="0" smtClean="0"/>
              <a:t> as well as </a:t>
            </a:r>
            <a:r>
              <a:rPr lang="en-CA" baseline="0" dirty="0" smtClean="0"/>
              <a:t> Protection from hazardous gases that may be present in the mine.</a:t>
            </a:r>
            <a:endParaRPr lang="en-CA" dirty="0" smtClean="0"/>
          </a:p>
          <a:p>
            <a:pPr>
              <a:lnSpc>
                <a:spcPct val="150000"/>
              </a:lnSpc>
            </a:pPr>
            <a:endParaRPr lang="en-CA" dirty="0"/>
          </a:p>
          <a:p>
            <a:pPr>
              <a:lnSpc>
                <a:spcPct val="150000"/>
              </a:lnSpc>
            </a:pPr>
            <a:endParaRPr lang="en-CA" baseline="0" dirty="0" smtClean="0"/>
          </a:p>
        </p:txBody>
      </p:sp>
      <p:sp>
        <p:nvSpPr>
          <p:cNvPr id="4" name="Slide Number Placeholder 3"/>
          <p:cNvSpPr>
            <a:spLocks noGrp="1"/>
          </p:cNvSpPr>
          <p:nvPr>
            <p:ph type="sldNum" sz="quarter" idx="10"/>
          </p:nvPr>
        </p:nvSpPr>
        <p:spPr/>
        <p:txBody>
          <a:bodyPr/>
          <a:lstStyle/>
          <a:p>
            <a:fld id="{C10EC44D-1603-468A-AA3A-E6F58CA5CCFA}" type="slidenum">
              <a:rPr lang="en-CA" smtClean="0"/>
              <a:pPr/>
              <a:t>2</a:t>
            </a:fld>
            <a:endParaRPr lang="en-CA"/>
          </a:p>
        </p:txBody>
      </p:sp>
    </p:spTree>
    <p:extLst>
      <p:ext uri="{BB962C8B-B14F-4D97-AF65-F5344CB8AC3E}">
        <p14:creationId xmlns:p14="http://schemas.microsoft.com/office/powerpoint/2010/main" val="3765314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CA" dirty="0" smtClean="0"/>
              <a:t>Standard</a:t>
            </a:r>
            <a:r>
              <a:rPr lang="en-CA" baseline="0" dirty="0" smtClean="0"/>
              <a:t> breathable air </a:t>
            </a:r>
            <a:r>
              <a:rPr lang="en-CA" i="1" baseline="0" dirty="0" smtClean="0"/>
              <a:t>(the air that surrounds us) </a:t>
            </a:r>
            <a:r>
              <a:rPr lang="en-CA" baseline="0" dirty="0" smtClean="0"/>
              <a:t>is made up of two main components which are 78% Nitrogen and 21% Oxygen. The remaining 1% is made up of other trace gases, such as argon &amp; carbon dioxide.</a:t>
            </a:r>
            <a:endParaRPr lang="en-CA"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3</a:t>
            </a:fld>
            <a:endParaRPr lang="en-CA"/>
          </a:p>
        </p:txBody>
      </p:sp>
    </p:spTree>
    <p:extLst>
      <p:ext uri="{BB962C8B-B14F-4D97-AF65-F5344CB8AC3E}">
        <p14:creationId xmlns:p14="http://schemas.microsoft.com/office/powerpoint/2010/main" val="2630558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CA" dirty="0" smtClean="0"/>
              <a:t>The process of breathing is something we don’t often think about</a:t>
            </a:r>
            <a:r>
              <a:rPr lang="en-CA" baseline="0" dirty="0" smtClean="0"/>
              <a:t> because it’s normally an automatic process.</a:t>
            </a:r>
          </a:p>
          <a:p>
            <a:pPr>
              <a:lnSpc>
                <a:spcPct val="150000"/>
              </a:lnSpc>
            </a:pPr>
            <a:endParaRPr lang="en-CA" baseline="0" dirty="0" smtClean="0"/>
          </a:p>
          <a:p>
            <a:pPr>
              <a:lnSpc>
                <a:spcPct val="150000"/>
              </a:lnSpc>
            </a:pPr>
            <a:r>
              <a:rPr lang="en-CA" dirty="0" smtClean="0"/>
              <a:t>When we breathe in (inhale), our bodies absorb oxygen and produce a certain amount of carbon dioxide, which</a:t>
            </a:r>
            <a:r>
              <a:rPr lang="en-CA" baseline="0" dirty="0" smtClean="0"/>
              <a:t> we (exhale). When the oxygen concentration of the breathable air becomes depleted, and </a:t>
            </a:r>
            <a:r>
              <a:rPr lang="en-CA" i="1" baseline="0" dirty="0" smtClean="0"/>
              <a:t>more critically </a:t>
            </a:r>
            <a:r>
              <a:rPr lang="en-CA" baseline="0" dirty="0" smtClean="0"/>
              <a:t>when the carbon dioxide concentration of the air increases to a high level our bodies will experience some ill affects. Combining these two effects at the same time becomes even more of a critical situation. </a:t>
            </a:r>
          </a:p>
          <a:p>
            <a:pPr>
              <a:lnSpc>
                <a:spcPct val="150000"/>
              </a:lnSpc>
            </a:pPr>
            <a:endParaRPr lang="en-CA" baseline="0" dirty="0" smtClean="0"/>
          </a:p>
          <a:p>
            <a:pPr>
              <a:lnSpc>
                <a:spcPct val="150000"/>
              </a:lnSpc>
            </a:pPr>
            <a:r>
              <a:rPr lang="en-CA" baseline="0" dirty="0" smtClean="0"/>
              <a:t>Let’s take a look at some charts.</a:t>
            </a:r>
          </a:p>
          <a:p>
            <a:pPr>
              <a:lnSpc>
                <a:spcPct val="150000"/>
              </a:lnSpc>
            </a:pPr>
            <a:endParaRPr lang="en-CA" baseline="0" dirty="0" smtClean="0"/>
          </a:p>
          <a:p>
            <a:pPr>
              <a:lnSpc>
                <a:spcPct val="150000"/>
              </a:lnSpc>
            </a:pPr>
            <a:endParaRPr lang="en-CA"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4</a:t>
            </a:fld>
            <a:endParaRPr lang="en-CA"/>
          </a:p>
        </p:txBody>
      </p:sp>
    </p:spTree>
    <p:extLst>
      <p:ext uri="{BB962C8B-B14F-4D97-AF65-F5344CB8AC3E}">
        <p14:creationId xmlns:p14="http://schemas.microsoft.com/office/powerpoint/2010/main" val="135418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CA" i="1" dirty="0" smtClean="0"/>
              <a:t>Read Through This Chart from slide</a:t>
            </a:r>
            <a:endParaRPr lang="en-CA" i="1"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5</a:t>
            </a:fld>
            <a:endParaRPr lang="en-CA"/>
          </a:p>
        </p:txBody>
      </p:sp>
    </p:spTree>
    <p:extLst>
      <p:ext uri="{BB962C8B-B14F-4D97-AF65-F5344CB8AC3E}">
        <p14:creationId xmlns:p14="http://schemas.microsoft.com/office/powerpoint/2010/main" val="3896689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579">
              <a:defRPr/>
            </a:pPr>
            <a:r>
              <a:rPr lang="en-CA" i="1" dirty="0" smtClean="0"/>
              <a:t>Read Through This Chart from slide</a:t>
            </a:r>
          </a:p>
          <a:p>
            <a:endParaRPr lang="en-CA" dirty="0" smtClean="0"/>
          </a:p>
          <a:p>
            <a:pPr>
              <a:lnSpc>
                <a:spcPct val="150000"/>
              </a:lnSpc>
            </a:pPr>
            <a:r>
              <a:rPr lang="en-CA" baseline="0" dirty="0" smtClean="0"/>
              <a:t>So when considering the supply of air to a sealed chamber, such as a Refuge Station, we need to deal with both maintaining a safe Oxygen level, and a safe Carbon Dioxide level in the breathable air.</a:t>
            </a:r>
          </a:p>
          <a:p>
            <a:endParaRPr lang="en-CA" dirty="0" smtClean="0"/>
          </a:p>
          <a:p>
            <a:r>
              <a:rPr lang="en-CA" dirty="0" smtClean="0"/>
              <a:t>Goal to maintain</a:t>
            </a:r>
            <a:r>
              <a:rPr lang="en-CA" baseline="0" dirty="0" smtClean="0"/>
              <a:t> the O2 level between 19.5% - 21.0%</a:t>
            </a:r>
          </a:p>
          <a:p>
            <a:r>
              <a:rPr lang="en-CA" baseline="0" dirty="0" smtClean="0"/>
              <a:t>Goal to maintain the CO2 level of less than 10,000 PPM (1%)</a:t>
            </a:r>
            <a:endParaRPr lang="en-CA" dirty="0" smtClean="0"/>
          </a:p>
          <a:p>
            <a:endParaRPr lang="en-CA" dirty="0" smtClean="0"/>
          </a:p>
          <a:p>
            <a:pPr>
              <a:lnSpc>
                <a:spcPct val="150000"/>
              </a:lnSpc>
            </a:pPr>
            <a:r>
              <a:rPr lang="en-CA" b="1" dirty="0" smtClean="0"/>
              <a:t>Usually it’s good design</a:t>
            </a:r>
            <a:r>
              <a:rPr lang="en-CA" b="1" baseline="0" dirty="0" smtClean="0"/>
              <a:t> practise to provide two sources of breathable air for the mine Refuge Station. Therefore if one source should be compromised, you have an alternate source to rely on. In many mine safety jurisdictions, this requirement is becoming mandatory.</a:t>
            </a:r>
          </a:p>
          <a:p>
            <a:pPr>
              <a:lnSpc>
                <a:spcPct val="150000"/>
              </a:lnSpc>
            </a:pPr>
            <a:endParaRPr lang="en-CA" baseline="0" dirty="0" smtClean="0"/>
          </a:p>
          <a:p>
            <a:pPr>
              <a:lnSpc>
                <a:spcPct val="150000"/>
              </a:lnSpc>
            </a:pPr>
            <a:r>
              <a:rPr lang="en-CA" i="1" baseline="0" dirty="0" smtClean="0"/>
              <a:t>TLV – Threshold Limit Value - OSHA</a:t>
            </a:r>
          </a:p>
          <a:p>
            <a:pPr>
              <a:lnSpc>
                <a:spcPct val="150000"/>
              </a:lnSpc>
            </a:pPr>
            <a:r>
              <a:rPr lang="en-CA" i="1" baseline="0" dirty="0" smtClean="0"/>
              <a:t>TLV-TWA – average exposure on the basis of a 8 hour/day, 40 hour/week work schedule</a:t>
            </a:r>
          </a:p>
          <a:p>
            <a:pPr>
              <a:lnSpc>
                <a:spcPct val="150000"/>
              </a:lnSpc>
            </a:pPr>
            <a:r>
              <a:rPr lang="en-CA" i="1" baseline="0" dirty="0" smtClean="0"/>
              <a:t>TLV-STEL – spot exposure for a duration of 15 minutes, that cannot be repeated more than 4 times per day with at least 60 minutes between exposure periods.</a:t>
            </a:r>
          </a:p>
          <a:p>
            <a:pPr>
              <a:lnSpc>
                <a:spcPct val="150000"/>
              </a:lnSpc>
            </a:pPr>
            <a:r>
              <a:rPr lang="en-CA" i="1" baseline="0" dirty="0" smtClean="0"/>
              <a:t>TLV-C – absolute exposure limit that should not be exceeded at any time.</a:t>
            </a:r>
          </a:p>
          <a:p>
            <a:pPr>
              <a:lnSpc>
                <a:spcPct val="150000"/>
              </a:lnSpc>
            </a:pPr>
            <a:endParaRPr lang="en-CA" i="1" baseline="0" dirty="0" smtClean="0"/>
          </a:p>
          <a:p>
            <a:pPr>
              <a:lnSpc>
                <a:spcPct val="150000"/>
              </a:lnSpc>
            </a:pPr>
            <a:r>
              <a:rPr lang="en-CA" i="1" baseline="0" dirty="0" smtClean="0"/>
              <a:t>There are also PELs (Permissible Exposure Limits) </a:t>
            </a:r>
          </a:p>
          <a:p>
            <a:pPr>
              <a:lnSpc>
                <a:spcPct val="150000"/>
              </a:lnSpc>
            </a:pPr>
            <a:r>
              <a:rPr lang="en-CA" i="1" baseline="0" dirty="0" smtClean="0"/>
              <a:t>There are also RELs (Recommended Exposure Limits) - NIOSH</a:t>
            </a:r>
            <a:endParaRPr lang="en-CA" i="1"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6</a:t>
            </a:fld>
            <a:endParaRPr lang="en-CA"/>
          </a:p>
        </p:txBody>
      </p:sp>
    </p:spTree>
    <p:extLst>
      <p:ext uri="{BB962C8B-B14F-4D97-AF65-F5344CB8AC3E}">
        <p14:creationId xmlns:p14="http://schemas.microsoft.com/office/powerpoint/2010/main" val="272356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CA" dirty="0" smtClean="0"/>
              <a:t>When</a:t>
            </a:r>
            <a:r>
              <a:rPr lang="en-CA" baseline="0" dirty="0" smtClean="0"/>
              <a:t> considering the </a:t>
            </a:r>
            <a:r>
              <a:rPr lang="en-CA" b="1" baseline="0" dirty="0" smtClean="0"/>
              <a:t>Amount</a:t>
            </a:r>
            <a:r>
              <a:rPr lang="en-CA" baseline="0" dirty="0" smtClean="0"/>
              <a:t> of Breathable Air required for a Refuge Station, there are two Critical Things we must know:</a:t>
            </a:r>
          </a:p>
          <a:p>
            <a:pPr marL="232395" indent="-232395">
              <a:lnSpc>
                <a:spcPct val="150000"/>
              </a:lnSpc>
              <a:buFont typeface="+mj-lt"/>
              <a:buAutoNum type="arabicPeriod"/>
            </a:pPr>
            <a:r>
              <a:rPr lang="en-CA" baseline="0" dirty="0" smtClean="0"/>
              <a:t>Maximum number of Persons the Refuge Station is designed for.</a:t>
            </a:r>
          </a:p>
          <a:p>
            <a:pPr marL="232395" indent="-232395">
              <a:lnSpc>
                <a:spcPct val="150000"/>
              </a:lnSpc>
              <a:buFont typeface="+mj-lt"/>
              <a:buAutoNum type="arabicPeriod"/>
            </a:pPr>
            <a:r>
              <a:rPr lang="en-CA" baseline="0" dirty="0" smtClean="0"/>
              <a:t>The Design Operational Hours of the Refuge Station.</a:t>
            </a:r>
            <a:endParaRPr lang="en-CA"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7</a:t>
            </a:fld>
            <a:endParaRPr lang="en-CA"/>
          </a:p>
        </p:txBody>
      </p:sp>
    </p:spTree>
    <p:extLst>
      <p:ext uri="{BB962C8B-B14F-4D97-AF65-F5344CB8AC3E}">
        <p14:creationId xmlns:p14="http://schemas.microsoft.com/office/powerpoint/2010/main" val="96598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Today</a:t>
            </a:r>
            <a:r>
              <a:rPr lang="en-CA" baseline="0" dirty="0" smtClean="0"/>
              <a:t> lets consider 4 Sources of Breathable Air.</a:t>
            </a:r>
          </a:p>
          <a:p>
            <a:r>
              <a:rPr lang="en-CA" baseline="0" dirty="0" smtClean="0"/>
              <a:t>They are:</a:t>
            </a:r>
          </a:p>
          <a:p>
            <a:pPr marL="232395" indent="-232395">
              <a:buFont typeface="+mj-lt"/>
              <a:buAutoNum type="arabicPeriod"/>
            </a:pPr>
            <a:r>
              <a:rPr lang="en-CA" baseline="0" dirty="0" smtClean="0"/>
              <a:t>Dead Air Space (based on physical size of the Refuge Station)</a:t>
            </a:r>
          </a:p>
          <a:p>
            <a:pPr marL="232395" indent="-232395">
              <a:buFont typeface="+mj-lt"/>
              <a:buAutoNum type="arabicPeriod"/>
            </a:pPr>
            <a:r>
              <a:rPr lang="en-CA" baseline="0" dirty="0" smtClean="0"/>
              <a:t>Mine Compressed Air Systems (air outlet centre/centres located in the Refuge Station)</a:t>
            </a:r>
          </a:p>
          <a:p>
            <a:pPr marL="232395" indent="-232395">
              <a:buFont typeface="+mj-lt"/>
              <a:buAutoNum type="arabicPeriod"/>
            </a:pPr>
            <a:r>
              <a:rPr lang="en-CA" baseline="0" dirty="0" smtClean="0"/>
              <a:t>Oxygen Candles &amp; Carbon Dioxide Absorbent Curtains (Manufacturer’s Specs.)</a:t>
            </a:r>
          </a:p>
          <a:p>
            <a:pPr marL="232395" indent="-232395">
              <a:lnSpc>
                <a:spcPct val="150000"/>
              </a:lnSpc>
              <a:buFont typeface="+mj-lt"/>
              <a:buAutoNum type="arabicPeriod"/>
            </a:pPr>
            <a:r>
              <a:rPr lang="en-CA" baseline="0" dirty="0" smtClean="0"/>
              <a:t>Breathable Air Systems (which combine a controlled supply of Oxygen gas &amp; CO2 scrubber)</a:t>
            </a:r>
            <a:endParaRPr lang="en-CA"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8</a:t>
            </a:fld>
            <a:endParaRPr lang="en-CA"/>
          </a:p>
        </p:txBody>
      </p:sp>
    </p:spTree>
    <p:extLst>
      <p:ext uri="{BB962C8B-B14F-4D97-AF65-F5344CB8AC3E}">
        <p14:creationId xmlns:p14="http://schemas.microsoft.com/office/powerpoint/2010/main" val="3020828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smtClean="0"/>
              <a:t>Dead Air Space</a:t>
            </a:r>
          </a:p>
          <a:p>
            <a:endParaRPr lang="en-CA" dirty="0" smtClean="0"/>
          </a:p>
          <a:p>
            <a:r>
              <a:rPr lang="en-CA" dirty="0" smtClean="0"/>
              <a:t>How much is Required?</a:t>
            </a:r>
          </a:p>
          <a:p>
            <a:endParaRPr lang="en-CA" dirty="0" smtClean="0"/>
          </a:p>
          <a:p>
            <a:r>
              <a:rPr lang="en-CA" baseline="0" dirty="0" smtClean="0"/>
              <a:t>Here we’ll use an industry </a:t>
            </a:r>
            <a:r>
              <a:rPr lang="en-CA" dirty="0" smtClean="0"/>
              <a:t>Guideline</a:t>
            </a:r>
            <a:r>
              <a:rPr lang="en-CA" baseline="0" dirty="0" smtClean="0"/>
              <a:t> of</a:t>
            </a:r>
            <a:r>
              <a:rPr lang="en-CA" dirty="0" smtClean="0"/>
              <a:t> 2 cubic meters</a:t>
            </a:r>
            <a:r>
              <a:rPr lang="en-CA" baseline="0" dirty="0" smtClean="0"/>
              <a:t> of standard air, per person, per hour.</a:t>
            </a:r>
          </a:p>
          <a:p>
            <a:endParaRPr lang="en-CA" baseline="0" dirty="0" smtClean="0"/>
          </a:p>
          <a:p>
            <a:r>
              <a:rPr lang="en-CA" b="1" baseline="0" dirty="0" smtClean="0"/>
              <a:t>Example: </a:t>
            </a:r>
            <a:r>
              <a:rPr lang="en-CA" baseline="0" dirty="0" smtClean="0"/>
              <a:t>The Refuge Station’s physical size measures 5 meters wide x 10 meters long x 5 meters high. The volume of this particular Refuge Station is 250 cubic meters.</a:t>
            </a:r>
          </a:p>
          <a:p>
            <a:pPr>
              <a:lnSpc>
                <a:spcPct val="150000"/>
              </a:lnSpc>
            </a:pPr>
            <a:endParaRPr lang="en-CA" baseline="0" dirty="0" smtClean="0"/>
          </a:p>
          <a:p>
            <a:r>
              <a:rPr lang="en-CA" baseline="0" dirty="0" smtClean="0"/>
              <a:t>Therefore, 250 cubic meters of air / 2 cubic meters per person = 125 person hours of breathable air available.</a:t>
            </a:r>
          </a:p>
          <a:p>
            <a:endParaRPr lang="en-CA" baseline="0" dirty="0" smtClean="0"/>
          </a:p>
          <a:p>
            <a:r>
              <a:rPr lang="en-CA" baseline="0" dirty="0" smtClean="0"/>
              <a:t>If we have 10 persons occupying the Refuge Station, we would have 12.5 hours (125/10=12.5)  of breathable air supply.</a:t>
            </a:r>
          </a:p>
          <a:p>
            <a:r>
              <a:rPr lang="en-CA" b="1" i="1" baseline="0" dirty="0" smtClean="0"/>
              <a:t>We would also need to assume the quality of the breathable air is acceptable.</a:t>
            </a:r>
            <a:endParaRPr lang="en-CA" b="1" i="1" dirty="0"/>
          </a:p>
        </p:txBody>
      </p:sp>
      <p:sp>
        <p:nvSpPr>
          <p:cNvPr id="4" name="Slide Number Placeholder 3"/>
          <p:cNvSpPr>
            <a:spLocks noGrp="1"/>
          </p:cNvSpPr>
          <p:nvPr>
            <p:ph type="sldNum" sz="quarter" idx="10"/>
          </p:nvPr>
        </p:nvSpPr>
        <p:spPr/>
        <p:txBody>
          <a:bodyPr/>
          <a:lstStyle/>
          <a:p>
            <a:fld id="{C10EC44D-1603-468A-AA3A-E6F58CA5CCFA}" type="slidenum">
              <a:rPr lang="en-CA" smtClean="0"/>
              <a:pPr/>
              <a:t>9</a:t>
            </a:fld>
            <a:endParaRPr lang="en-CA"/>
          </a:p>
        </p:txBody>
      </p:sp>
    </p:spTree>
    <p:extLst>
      <p:ext uri="{BB962C8B-B14F-4D97-AF65-F5344CB8AC3E}">
        <p14:creationId xmlns:p14="http://schemas.microsoft.com/office/powerpoint/2010/main" val="18323427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134" name="Picture 14" descr="PPT_template_Mine_Page_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122" name="Rectangle 2"/>
          <p:cNvSpPr>
            <a:spLocks noGrp="1" noChangeArrowheads="1"/>
          </p:cNvSpPr>
          <p:nvPr>
            <p:ph type="ctrTitle"/>
          </p:nvPr>
        </p:nvSpPr>
        <p:spPr>
          <a:xfrm>
            <a:off x="685800" y="3352800"/>
            <a:ext cx="7772400" cy="914400"/>
          </a:xfrm>
        </p:spPr>
        <p:txBody>
          <a:bodyPr/>
          <a:lstStyle>
            <a:lvl1pPr>
              <a:defRPr sz="5400"/>
            </a:lvl1pPr>
          </a:lstStyle>
          <a:p>
            <a:r>
              <a:rPr lang="en-US" smtClean="0"/>
              <a:t>Click to edit Master title style</a:t>
            </a:r>
            <a:endParaRPr lang="en-CA"/>
          </a:p>
        </p:txBody>
      </p:sp>
      <p:sp>
        <p:nvSpPr>
          <p:cNvPr id="5123" name="Rectangle 3"/>
          <p:cNvSpPr>
            <a:spLocks noGrp="1" noChangeArrowheads="1"/>
          </p:cNvSpPr>
          <p:nvPr>
            <p:ph type="subTitle" idx="1"/>
          </p:nvPr>
        </p:nvSpPr>
        <p:spPr>
          <a:xfrm>
            <a:off x="1371600" y="2743200"/>
            <a:ext cx="6400800" cy="457200"/>
          </a:xfrm>
        </p:spPr>
        <p:txBody>
          <a:bodyPr/>
          <a:lstStyle>
            <a:lvl1pPr marL="0" indent="0" algn="ctr">
              <a:buFontTx/>
              <a:buNone/>
              <a:defRPr b="1">
                <a:latin typeface="Adobe Garamond Pro" pitchFamily="18" charset="0"/>
              </a:defRPr>
            </a:lvl1pPr>
          </a:lstStyle>
          <a:p>
            <a:r>
              <a:rPr lang="en-US" smtClean="0"/>
              <a:t>Click to edit Master subtitle style</a:t>
            </a:r>
            <a:endParaRPr lang="en-CA"/>
          </a:p>
        </p:txBody>
      </p:sp>
      <p:sp>
        <p:nvSpPr>
          <p:cNvPr id="5124"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200">
                <a:solidFill>
                  <a:schemeClr val="bg1"/>
                </a:solidFill>
                <a:latin typeface="Arial" charset="0"/>
              </a:defRPr>
            </a:lvl1pPr>
          </a:lstStyle>
          <a:p>
            <a:endParaRPr lang="en-CA"/>
          </a:p>
        </p:txBody>
      </p:sp>
      <p:sp>
        <p:nvSpPr>
          <p:cNvPr id="5129" name="Line 9"/>
          <p:cNvSpPr>
            <a:spLocks noChangeShapeType="1"/>
          </p:cNvSpPr>
          <p:nvPr/>
        </p:nvSpPr>
        <p:spPr bwMode="auto">
          <a:xfrm>
            <a:off x="1371600" y="3352800"/>
            <a:ext cx="6400800" cy="0"/>
          </a:xfrm>
          <a:prstGeom prst="line">
            <a:avLst/>
          </a:prstGeom>
          <a:noFill/>
          <a:ln w="28575">
            <a:solidFill>
              <a:schemeClr val="bg1"/>
            </a:solidFill>
            <a:round/>
            <a:headEnd/>
            <a:tailEnd/>
          </a:ln>
          <a:effectLst/>
        </p:spPr>
        <p:txBody>
          <a:bodyPr/>
          <a:lstStyle/>
          <a:p>
            <a:endParaRPr lang="en-CA"/>
          </a:p>
        </p:txBody>
      </p:sp>
      <p:sp>
        <p:nvSpPr>
          <p:cNvPr id="5130" name="Line 10"/>
          <p:cNvSpPr>
            <a:spLocks noChangeShapeType="1"/>
          </p:cNvSpPr>
          <p:nvPr/>
        </p:nvSpPr>
        <p:spPr bwMode="auto">
          <a:xfrm>
            <a:off x="1371600" y="4267200"/>
            <a:ext cx="6400800" cy="0"/>
          </a:xfrm>
          <a:prstGeom prst="line">
            <a:avLst/>
          </a:prstGeom>
          <a:noFill/>
          <a:ln w="28575">
            <a:solidFill>
              <a:schemeClr val="bg1"/>
            </a:solidFill>
            <a:round/>
            <a:headEnd/>
            <a:tailEnd/>
          </a:ln>
          <a:effectLst/>
        </p:spPr>
        <p:txBody>
          <a:bodyPr/>
          <a:lstStyle/>
          <a:p>
            <a:endParaRPr lang="en-CA"/>
          </a:p>
        </p:txBody>
      </p:sp>
      <p:sp>
        <p:nvSpPr>
          <p:cNvPr id="5131" name="Rectangle 11"/>
          <p:cNvSpPr>
            <a:spLocks noGrp="1" noChangeArrowheads="1"/>
          </p:cNvSpPr>
          <p:nvPr>
            <p:ph type="ftr" sz="quarter" idx="3"/>
          </p:nvPr>
        </p:nvSpPr>
        <p:spPr>
          <a:xfrm>
            <a:off x="6019800" y="6248400"/>
            <a:ext cx="2895600" cy="476250"/>
          </a:xfrm>
        </p:spPr>
        <p:txBody>
          <a:bodyPr/>
          <a:lstStyle>
            <a:lvl1pPr>
              <a:defRPr>
                <a:latin typeface="Arial" charset="0"/>
              </a:defRPr>
            </a:lvl1pPr>
          </a:lstStyle>
          <a:p>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38200"/>
            <a:ext cx="2057400" cy="4678363"/>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838200"/>
            <a:ext cx="6019800" cy="46783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524000"/>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524000"/>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Footer Placeholder 4"/>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Footer Placeholder 6"/>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Footer Placeholder 2"/>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2000"/>
            <a:ext cx="2057400" cy="5029200"/>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762000"/>
            <a:ext cx="60198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524000"/>
            <a:ext cx="40386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524000"/>
            <a:ext cx="40386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Footer Placeholder 4"/>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Footer Placeholder 6"/>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Footer Placeholder 2"/>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2000"/>
            <a:ext cx="2057400" cy="5410200"/>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7620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Footer Placeholder 3"/>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524000"/>
            <a:ext cx="4038600" cy="3992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524000"/>
            <a:ext cx="4038600" cy="3992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Footer Placeholder 4"/>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Footer Placeholder 6"/>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Footer Placeholder 2"/>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105" name="Picture 9" descr="PPT_template_Mine_Page_2"/>
          <p:cNvPicPr>
            <a:picLocks noChangeAspect="1" noChangeArrowheads="1"/>
          </p:cNvPicPr>
          <p:nvPr/>
        </p:nvPicPr>
        <p:blipFill>
          <a:blip r:embed="rId13" cstate="print"/>
          <a:srcRect t="1079" b="1865"/>
          <a:stretch>
            <a:fillRect/>
          </a:stretch>
        </p:blipFill>
        <p:spPr bwMode="auto">
          <a:xfrm>
            <a:off x="0" y="0"/>
            <a:ext cx="9144000" cy="6858000"/>
          </a:xfrm>
          <a:prstGeom prst="rect">
            <a:avLst/>
          </a:prstGeom>
          <a:noFill/>
        </p:spPr>
      </p:pic>
      <p:sp>
        <p:nvSpPr>
          <p:cNvPr id="4098" name="Rectangle 2"/>
          <p:cNvSpPr>
            <a:spLocks noGrp="1" noChangeArrowheads="1"/>
          </p:cNvSpPr>
          <p:nvPr>
            <p:ph type="title"/>
          </p:nvPr>
        </p:nvSpPr>
        <p:spPr bwMode="auto">
          <a:xfrm>
            <a:off x="457200" y="838200"/>
            <a:ext cx="8229600" cy="5635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CA" smtClean="0"/>
          </a:p>
        </p:txBody>
      </p:sp>
      <p:sp>
        <p:nvSpPr>
          <p:cNvPr id="4099" name="Rectangle 3"/>
          <p:cNvSpPr>
            <a:spLocks noGrp="1" noChangeArrowheads="1"/>
          </p:cNvSpPr>
          <p:nvPr>
            <p:ph type="body" idx="1"/>
          </p:nvPr>
        </p:nvSpPr>
        <p:spPr bwMode="auto">
          <a:xfrm>
            <a:off x="457200" y="1524000"/>
            <a:ext cx="8229600" cy="39925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smtClean="0"/>
          </a:p>
        </p:txBody>
      </p:sp>
      <p:sp>
        <p:nvSpPr>
          <p:cNvPr id="4101" name="Rectangle 5"/>
          <p:cNvSpPr>
            <a:spLocks noGrp="1" noChangeArrowheads="1"/>
          </p:cNvSpPr>
          <p:nvPr>
            <p:ph type="ftr" sz="quarter" idx="3"/>
          </p:nvPr>
        </p:nvSpPr>
        <p:spPr bwMode="auto">
          <a:xfrm>
            <a:off x="5257800" y="6229350"/>
            <a:ext cx="34290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chemeClr val="bg1"/>
                </a:solidFill>
                <a:latin typeface="+mn-lt"/>
              </a:defRPr>
            </a:lvl1pPr>
          </a:lstStyle>
          <a:p>
            <a:endParaRPr lang="en-CA"/>
          </a:p>
        </p:txBody>
      </p:sp>
    </p:spTree>
  </p:cSld>
  <p:clrMap bg1="lt1" tx1="dk1" bg2="lt2" tx2="dk2" accent1="accent1" accent2="accent2" accent3="accent3" accent4="accent4" accent5="accent5" accent6="accent6" hlink="hlink" folHlink="folHlink"/>
  <p:sldLayoutIdLst>
    <p:sldLayoutId id="2147483651"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Adobe Garamond Pro" pitchFamily="18" charset="0"/>
        </a:defRPr>
      </a:lvl2pPr>
      <a:lvl3pPr algn="ctr" rtl="0" eaLnBrk="1" fontAlgn="base" hangingPunct="1">
        <a:spcBef>
          <a:spcPct val="0"/>
        </a:spcBef>
        <a:spcAft>
          <a:spcPct val="0"/>
        </a:spcAft>
        <a:defRPr sz="3200" b="1">
          <a:solidFill>
            <a:schemeClr val="bg1"/>
          </a:solidFill>
          <a:latin typeface="Adobe Garamond Pro" pitchFamily="18" charset="0"/>
        </a:defRPr>
      </a:lvl3pPr>
      <a:lvl4pPr algn="ctr" rtl="0" eaLnBrk="1" fontAlgn="base" hangingPunct="1">
        <a:spcBef>
          <a:spcPct val="0"/>
        </a:spcBef>
        <a:spcAft>
          <a:spcPct val="0"/>
        </a:spcAft>
        <a:defRPr sz="3200" b="1">
          <a:solidFill>
            <a:schemeClr val="bg1"/>
          </a:solidFill>
          <a:latin typeface="Adobe Garamond Pro" pitchFamily="18" charset="0"/>
        </a:defRPr>
      </a:lvl4pPr>
      <a:lvl5pPr algn="ctr" rtl="0" eaLnBrk="1" fontAlgn="base" hangingPunct="1">
        <a:spcBef>
          <a:spcPct val="0"/>
        </a:spcBef>
        <a:spcAft>
          <a:spcPct val="0"/>
        </a:spcAft>
        <a:defRPr sz="3200" b="1">
          <a:solidFill>
            <a:schemeClr val="bg1"/>
          </a:solidFill>
          <a:latin typeface="Adobe Garamond Pro" pitchFamily="18" charset="0"/>
        </a:defRPr>
      </a:lvl5pPr>
      <a:lvl6pPr marL="457200" algn="ctr" rtl="0" eaLnBrk="1" fontAlgn="base" hangingPunct="1">
        <a:spcBef>
          <a:spcPct val="0"/>
        </a:spcBef>
        <a:spcAft>
          <a:spcPct val="0"/>
        </a:spcAft>
        <a:defRPr sz="3200" b="1">
          <a:solidFill>
            <a:schemeClr val="bg1"/>
          </a:solidFill>
          <a:latin typeface="Adobe Garamond Pro" pitchFamily="18" charset="0"/>
        </a:defRPr>
      </a:lvl6pPr>
      <a:lvl7pPr marL="914400" algn="ctr" rtl="0" eaLnBrk="1" fontAlgn="base" hangingPunct="1">
        <a:spcBef>
          <a:spcPct val="0"/>
        </a:spcBef>
        <a:spcAft>
          <a:spcPct val="0"/>
        </a:spcAft>
        <a:defRPr sz="3200" b="1">
          <a:solidFill>
            <a:schemeClr val="bg1"/>
          </a:solidFill>
          <a:latin typeface="Adobe Garamond Pro" pitchFamily="18" charset="0"/>
        </a:defRPr>
      </a:lvl7pPr>
      <a:lvl8pPr marL="1371600" algn="ctr" rtl="0" eaLnBrk="1" fontAlgn="base" hangingPunct="1">
        <a:spcBef>
          <a:spcPct val="0"/>
        </a:spcBef>
        <a:spcAft>
          <a:spcPct val="0"/>
        </a:spcAft>
        <a:defRPr sz="3200" b="1">
          <a:solidFill>
            <a:schemeClr val="bg1"/>
          </a:solidFill>
          <a:latin typeface="Adobe Garamond Pro" pitchFamily="18" charset="0"/>
        </a:defRPr>
      </a:lvl8pPr>
      <a:lvl9pPr marL="1828800" algn="ctr" rtl="0" eaLnBrk="1" fontAlgn="base" hangingPunct="1">
        <a:spcBef>
          <a:spcPct val="0"/>
        </a:spcBef>
        <a:spcAft>
          <a:spcPct val="0"/>
        </a:spcAft>
        <a:defRPr sz="3200" b="1">
          <a:solidFill>
            <a:schemeClr val="bg1"/>
          </a:solidFill>
          <a:latin typeface="Adobe Garamond Pro" pitchFamily="18" charset="0"/>
        </a:defRPr>
      </a:lvl9pPr>
    </p:titleStyle>
    <p:bodyStyle>
      <a:lvl1pPr marL="342900" indent="-342900" algn="l" rtl="0" eaLnBrk="1" fontAlgn="base" hangingPunct="1">
        <a:spcBef>
          <a:spcPct val="20000"/>
        </a:spcBef>
        <a:spcAft>
          <a:spcPct val="0"/>
        </a:spcAft>
        <a:buChar char="•"/>
        <a:defRPr sz="24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400">
          <a:solidFill>
            <a:schemeClr val="bg1"/>
          </a:solidFill>
          <a:latin typeface="+mn-lt"/>
        </a:defRPr>
      </a:lvl2pPr>
      <a:lvl3pPr marL="1143000" indent="-228600" algn="l" rtl="0" eaLnBrk="1" fontAlgn="base" hangingPunct="1">
        <a:spcBef>
          <a:spcPct val="20000"/>
        </a:spcBef>
        <a:spcAft>
          <a:spcPct val="0"/>
        </a:spcAft>
        <a:buChar char="•"/>
        <a:defRPr>
          <a:solidFill>
            <a:schemeClr val="bg1"/>
          </a:solidFill>
          <a:latin typeface="+mn-lt"/>
        </a:defRPr>
      </a:lvl3pPr>
      <a:lvl4pPr marL="1600200" indent="-228600" algn="l" rtl="0" eaLnBrk="1" fontAlgn="base" hangingPunct="1">
        <a:spcBef>
          <a:spcPct val="20000"/>
        </a:spcBef>
        <a:spcAft>
          <a:spcPct val="0"/>
        </a:spcAft>
        <a:buChar char="–"/>
        <a:defRPr>
          <a:solidFill>
            <a:schemeClr val="bg1"/>
          </a:solidFill>
          <a:latin typeface="+mn-lt"/>
        </a:defRPr>
      </a:lvl4pPr>
      <a:lvl5pPr marL="2057400" indent="-228600" algn="l" rtl="0" eaLnBrk="1" fontAlgn="base" hangingPunct="1">
        <a:spcBef>
          <a:spcPct val="20000"/>
        </a:spcBef>
        <a:spcAft>
          <a:spcPct val="0"/>
        </a:spcAft>
        <a:buChar char="»"/>
        <a:defRPr>
          <a:solidFill>
            <a:schemeClr val="bg1"/>
          </a:solidFill>
          <a:latin typeface="+mn-lt"/>
        </a:defRPr>
      </a:lvl5pPr>
      <a:lvl6pPr marL="2514600" indent="-228600" algn="l" rtl="0" eaLnBrk="1" fontAlgn="base" hangingPunct="1">
        <a:spcBef>
          <a:spcPct val="20000"/>
        </a:spcBef>
        <a:spcAft>
          <a:spcPct val="0"/>
        </a:spcAft>
        <a:buChar char="»"/>
        <a:defRPr>
          <a:solidFill>
            <a:schemeClr val="bg1"/>
          </a:solidFill>
          <a:latin typeface="+mn-lt"/>
        </a:defRPr>
      </a:lvl6pPr>
      <a:lvl7pPr marL="2971800" indent="-228600" algn="l" rtl="0" eaLnBrk="1" fontAlgn="base" hangingPunct="1">
        <a:spcBef>
          <a:spcPct val="20000"/>
        </a:spcBef>
        <a:spcAft>
          <a:spcPct val="0"/>
        </a:spcAft>
        <a:buChar char="»"/>
        <a:defRPr>
          <a:solidFill>
            <a:schemeClr val="bg1"/>
          </a:solidFill>
          <a:latin typeface="+mn-lt"/>
        </a:defRPr>
      </a:lvl7pPr>
      <a:lvl8pPr marL="3429000" indent="-228600" algn="l" rtl="0" eaLnBrk="1" fontAlgn="base" hangingPunct="1">
        <a:spcBef>
          <a:spcPct val="20000"/>
        </a:spcBef>
        <a:spcAft>
          <a:spcPct val="0"/>
        </a:spcAft>
        <a:buChar char="»"/>
        <a:defRPr>
          <a:solidFill>
            <a:schemeClr val="bg1"/>
          </a:solidFill>
          <a:latin typeface="+mn-lt"/>
        </a:defRPr>
      </a:lvl8pPr>
      <a:lvl9pPr marL="3886200" indent="-228600" algn="l" rtl="0" eaLnBrk="1" fontAlgn="base" hangingPunct="1">
        <a:spcBef>
          <a:spcPct val="20000"/>
        </a:spcBef>
        <a:spcAft>
          <a:spcPct val="0"/>
        </a:spcAft>
        <a:buChar char="»"/>
        <a:defRPr>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205" name="Picture 13" descr="PPT_template_Mine_Page_3"/>
          <p:cNvPicPr>
            <a:picLocks noChangeAspect="1" noChangeArrowheads="1"/>
          </p:cNvPicPr>
          <p:nvPr/>
        </p:nvPicPr>
        <p:blipFill>
          <a:blip r:embed="rId13" cstate="print"/>
          <a:srcRect t="1079" b="1865"/>
          <a:stretch>
            <a:fillRect/>
          </a:stretch>
        </p:blipFill>
        <p:spPr bwMode="auto">
          <a:xfrm>
            <a:off x="0" y="0"/>
            <a:ext cx="9144000" cy="6858000"/>
          </a:xfrm>
          <a:prstGeom prst="rect">
            <a:avLst/>
          </a:prstGeom>
          <a:noFill/>
        </p:spPr>
      </p:pic>
      <p:sp>
        <p:nvSpPr>
          <p:cNvPr id="8194" name="Rectangle 2"/>
          <p:cNvSpPr>
            <a:spLocks noGrp="1" noChangeArrowheads="1"/>
          </p:cNvSpPr>
          <p:nvPr>
            <p:ph type="title"/>
          </p:nvPr>
        </p:nvSpPr>
        <p:spPr bwMode="auto">
          <a:xfrm>
            <a:off x="457200" y="762000"/>
            <a:ext cx="8229600" cy="609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CA" smtClean="0"/>
              <a:t>Click to edit Master title style</a:t>
            </a:r>
          </a:p>
        </p:txBody>
      </p:sp>
      <p:sp>
        <p:nvSpPr>
          <p:cNvPr id="8195" name="Rectangle 3"/>
          <p:cNvSpPr>
            <a:spLocks noGrp="1" noChangeArrowheads="1"/>
          </p:cNvSpPr>
          <p:nvPr>
            <p:ph type="body" idx="1"/>
          </p:nvPr>
        </p:nvSpPr>
        <p:spPr bwMode="auto">
          <a:xfrm>
            <a:off x="457200" y="1524000"/>
            <a:ext cx="8229600" cy="426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p>
        </p:txBody>
      </p:sp>
      <p:sp>
        <p:nvSpPr>
          <p:cNvPr id="8197" name="Rectangle 5"/>
          <p:cNvSpPr>
            <a:spLocks noGrp="1" noChangeArrowheads="1"/>
          </p:cNvSpPr>
          <p:nvPr>
            <p:ph type="ftr" sz="quarter" idx="3"/>
          </p:nvPr>
        </p:nvSpPr>
        <p:spPr bwMode="auto">
          <a:xfrm>
            <a:off x="5791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chemeClr val="bg1"/>
                </a:solidFill>
                <a:latin typeface="+mn-lt"/>
              </a:defRPr>
            </a:lvl1pPr>
          </a:lstStyle>
          <a:p>
            <a:endParaRPr lang="en-CA"/>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rtl="0" fontAlgn="base">
        <a:spcBef>
          <a:spcPct val="0"/>
        </a:spcBef>
        <a:spcAft>
          <a:spcPct val="0"/>
        </a:spcAft>
        <a:defRPr sz="3200" b="1">
          <a:solidFill>
            <a:schemeClr val="bg2"/>
          </a:solidFill>
          <a:latin typeface="+mj-lt"/>
          <a:ea typeface="+mj-ea"/>
          <a:cs typeface="+mj-cs"/>
        </a:defRPr>
      </a:lvl1pPr>
      <a:lvl2pPr algn="ctr" rtl="0" fontAlgn="base">
        <a:spcBef>
          <a:spcPct val="0"/>
        </a:spcBef>
        <a:spcAft>
          <a:spcPct val="0"/>
        </a:spcAft>
        <a:defRPr sz="3200" b="1">
          <a:solidFill>
            <a:schemeClr val="bg2"/>
          </a:solidFill>
          <a:latin typeface="Adobe Garamond Pro" pitchFamily="18" charset="0"/>
        </a:defRPr>
      </a:lvl2pPr>
      <a:lvl3pPr algn="ctr" rtl="0" fontAlgn="base">
        <a:spcBef>
          <a:spcPct val="0"/>
        </a:spcBef>
        <a:spcAft>
          <a:spcPct val="0"/>
        </a:spcAft>
        <a:defRPr sz="3200" b="1">
          <a:solidFill>
            <a:schemeClr val="bg2"/>
          </a:solidFill>
          <a:latin typeface="Adobe Garamond Pro" pitchFamily="18" charset="0"/>
        </a:defRPr>
      </a:lvl3pPr>
      <a:lvl4pPr algn="ctr" rtl="0" fontAlgn="base">
        <a:spcBef>
          <a:spcPct val="0"/>
        </a:spcBef>
        <a:spcAft>
          <a:spcPct val="0"/>
        </a:spcAft>
        <a:defRPr sz="3200" b="1">
          <a:solidFill>
            <a:schemeClr val="bg2"/>
          </a:solidFill>
          <a:latin typeface="Adobe Garamond Pro" pitchFamily="18" charset="0"/>
        </a:defRPr>
      </a:lvl4pPr>
      <a:lvl5pPr algn="ctr" rtl="0" fontAlgn="base">
        <a:spcBef>
          <a:spcPct val="0"/>
        </a:spcBef>
        <a:spcAft>
          <a:spcPct val="0"/>
        </a:spcAft>
        <a:defRPr sz="3200" b="1">
          <a:solidFill>
            <a:schemeClr val="bg2"/>
          </a:solidFill>
          <a:latin typeface="Adobe Garamond Pro" pitchFamily="18" charset="0"/>
        </a:defRPr>
      </a:lvl5pPr>
      <a:lvl6pPr marL="457200" algn="ctr" rtl="0" fontAlgn="base">
        <a:spcBef>
          <a:spcPct val="0"/>
        </a:spcBef>
        <a:spcAft>
          <a:spcPct val="0"/>
        </a:spcAft>
        <a:defRPr sz="3200" b="1">
          <a:solidFill>
            <a:schemeClr val="bg2"/>
          </a:solidFill>
          <a:latin typeface="Adobe Garamond Pro" pitchFamily="18" charset="0"/>
        </a:defRPr>
      </a:lvl6pPr>
      <a:lvl7pPr marL="914400" algn="ctr" rtl="0" fontAlgn="base">
        <a:spcBef>
          <a:spcPct val="0"/>
        </a:spcBef>
        <a:spcAft>
          <a:spcPct val="0"/>
        </a:spcAft>
        <a:defRPr sz="3200" b="1">
          <a:solidFill>
            <a:schemeClr val="bg2"/>
          </a:solidFill>
          <a:latin typeface="Adobe Garamond Pro" pitchFamily="18" charset="0"/>
        </a:defRPr>
      </a:lvl7pPr>
      <a:lvl8pPr marL="1371600" algn="ctr" rtl="0" fontAlgn="base">
        <a:spcBef>
          <a:spcPct val="0"/>
        </a:spcBef>
        <a:spcAft>
          <a:spcPct val="0"/>
        </a:spcAft>
        <a:defRPr sz="3200" b="1">
          <a:solidFill>
            <a:schemeClr val="bg2"/>
          </a:solidFill>
          <a:latin typeface="Adobe Garamond Pro" pitchFamily="18" charset="0"/>
        </a:defRPr>
      </a:lvl8pPr>
      <a:lvl9pPr marL="1828800" algn="ctr" rtl="0" fontAlgn="base">
        <a:spcBef>
          <a:spcPct val="0"/>
        </a:spcBef>
        <a:spcAft>
          <a:spcPct val="0"/>
        </a:spcAft>
        <a:defRPr sz="3200" b="1">
          <a:solidFill>
            <a:schemeClr val="bg2"/>
          </a:solidFill>
          <a:latin typeface="Adobe Garamond Pro" pitchFamily="18" charset="0"/>
        </a:defRPr>
      </a:lvl9pPr>
    </p:titleStyle>
    <p:bodyStyle>
      <a:lvl1pPr marL="342900" indent="-342900" algn="l" rtl="0" fontAlgn="base">
        <a:spcBef>
          <a:spcPct val="20000"/>
        </a:spcBef>
        <a:spcAft>
          <a:spcPct val="0"/>
        </a:spcAft>
        <a:buChar char="•"/>
        <a:defRPr sz="2400">
          <a:solidFill>
            <a:schemeClr val="tx1"/>
          </a:solidFill>
          <a:latin typeface="+mn-lt"/>
          <a:ea typeface="+mn-ea"/>
          <a:cs typeface="+mn-cs"/>
        </a:defRPr>
      </a:lvl1pPr>
      <a:lvl2pPr marL="742950" indent="-285750" algn="l" rtl="0" fontAlgn="base">
        <a:spcBef>
          <a:spcPct val="20000"/>
        </a:spcBef>
        <a:spcAft>
          <a:spcPct val="0"/>
        </a:spcAft>
        <a:buChar char="•"/>
        <a:defRPr sz="2400">
          <a:solidFill>
            <a:schemeClr val="tx1"/>
          </a:solidFill>
          <a:latin typeface="+mn-lt"/>
        </a:defRPr>
      </a:lvl2pPr>
      <a:lvl3pPr marL="1143000" indent="-228600" algn="l" rtl="0" fontAlgn="base">
        <a:spcBef>
          <a:spcPct val="20000"/>
        </a:spcBef>
        <a:spcAft>
          <a:spcPct val="0"/>
        </a:spcAft>
        <a:buChar char="•"/>
        <a:defRPr sz="2000">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73" name="Picture 9" descr="PPT_template_Sleep_Page_4"/>
          <p:cNvPicPr>
            <a:picLocks noChangeAspect="1" noChangeArrowheads="1"/>
          </p:cNvPicPr>
          <p:nvPr/>
        </p:nvPicPr>
        <p:blipFill>
          <a:blip r:embed="rId13" cstate="print"/>
          <a:srcRect t="1079" b="1865"/>
          <a:stretch>
            <a:fillRect/>
          </a:stretch>
        </p:blipFill>
        <p:spPr bwMode="auto">
          <a:xfrm>
            <a:off x="0" y="0"/>
            <a:ext cx="9144000" cy="6858000"/>
          </a:xfrm>
          <a:prstGeom prst="rect">
            <a:avLst/>
          </a:prstGeom>
          <a:noFill/>
        </p:spPr>
      </p:pic>
      <p:sp>
        <p:nvSpPr>
          <p:cNvPr id="11266" name="Rectangle 2"/>
          <p:cNvSpPr>
            <a:spLocks noGrp="1" noChangeArrowheads="1"/>
          </p:cNvSpPr>
          <p:nvPr>
            <p:ph type="title"/>
          </p:nvPr>
        </p:nvSpPr>
        <p:spPr bwMode="auto">
          <a:xfrm>
            <a:off x="457200" y="762000"/>
            <a:ext cx="8229600" cy="609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CA" smtClean="0"/>
              <a:t>Click to edit Master title style</a:t>
            </a:r>
          </a:p>
        </p:txBody>
      </p:sp>
      <p:sp>
        <p:nvSpPr>
          <p:cNvPr id="11267" name="Rectangle 3"/>
          <p:cNvSpPr>
            <a:spLocks noGrp="1" noChangeArrowheads="1"/>
          </p:cNvSpPr>
          <p:nvPr>
            <p:ph type="body" idx="1"/>
          </p:nvPr>
        </p:nvSpPr>
        <p:spPr bwMode="auto">
          <a:xfrm>
            <a:off x="457200" y="1524000"/>
            <a:ext cx="8229600" cy="4648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p>
        </p:txBody>
      </p:sp>
      <p:sp>
        <p:nvSpPr>
          <p:cNvPr id="11269" name="Rectangle 5"/>
          <p:cNvSpPr>
            <a:spLocks noGrp="1" noChangeArrowheads="1"/>
          </p:cNvSpPr>
          <p:nvPr>
            <p:ph type="ftr" sz="quarter" idx="3"/>
          </p:nvPr>
        </p:nvSpPr>
        <p:spPr bwMode="auto">
          <a:xfrm>
            <a:off x="5791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atin typeface="+mn-lt"/>
              </a:defRPr>
            </a:lvl1pPr>
          </a:lstStyle>
          <a:p>
            <a:endParaRPr lang="en-CA"/>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rtl="0" fontAlgn="base">
        <a:spcBef>
          <a:spcPct val="0"/>
        </a:spcBef>
        <a:spcAft>
          <a:spcPct val="0"/>
        </a:spcAft>
        <a:defRPr sz="3200" b="1">
          <a:solidFill>
            <a:schemeClr val="bg2"/>
          </a:solidFill>
          <a:latin typeface="+mj-lt"/>
          <a:ea typeface="+mj-ea"/>
          <a:cs typeface="+mj-cs"/>
        </a:defRPr>
      </a:lvl1pPr>
      <a:lvl2pPr algn="ctr" rtl="0" fontAlgn="base">
        <a:spcBef>
          <a:spcPct val="0"/>
        </a:spcBef>
        <a:spcAft>
          <a:spcPct val="0"/>
        </a:spcAft>
        <a:defRPr sz="3200" b="1">
          <a:solidFill>
            <a:schemeClr val="bg2"/>
          </a:solidFill>
          <a:latin typeface="Garamond" pitchFamily="18" charset="0"/>
        </a:defRPr>
      </a:lvl2pPr>
      <a:lvl3pPr algn="ctr" rtl="0" fontAlgn="base">
        <a:spcBef>
          <a:spcPct val="0"/>
        </a:spcBef>
        <a:spcAft>
          <a:spcPct val="0"/>
        </a:spcAft>
        <a:defRPr sz="3200" b="1">
          <a:solidFill>
            <a:schemeClr val="bg2"/>
          </a:solidFill>
          <a:latin typeface="Garamond" pitchFamily="18" charset="0"/>
        </a:defRPr>
      </a:lvl3pPr>
      <a:lvl4pPr algn="ctr" rtl="0" fontAlgn="base">
        <a:spcBef>
          <a:spcPct val="0"/>
        </a:spcBef>
        <a:spcAft>
          <a:spcPct val="0"/>
        </a:spcAft>
        <a:defRPr sz="3200" b="1">
          <a:solidFill>
            <a:schemeClr val="bg2"/>
          </a:solidFill>
          <a:latin typeface="Garamond" pitchFamily="18" charset="0"/>
        </a:defRPr>
      </a:lvl4pPr>
      <a:lvl5pPr algn="ctr" rtl="0" fontAlgn="base">
        <a:spcBef>
          <a:spcPct val="0"/>
        </a:spcBef>
        <a:spcAft>
          <a:spcPct val="0"/>
        </a:spcAft>
        <a:defRPr sz="3200" b="1">
          <a:solidFill>
            <a:schemeClr val="bg2"/>
          </a:solidFill>
          <a:latin typeface="Garamond" pitchFamily="18" charset="0"/>
        </a:defRPr>
      </a:lvl5pPr>
      <a:lvl6pPr marL="457200" algn="ctr" rtl="0" fontAlgn="base">
        <a:spcBef>
          <a:spcPct val="0"/>
        </a:spcBef>
        <a:spcAft>
          <a:spcPct val="0"/>
        </a:spcAft>
        <a:defRPr sz="3200" b="1">
          <a:solidFill>
            <a:schemeClr val="bg2"/>
          </a:solidFill>
          <a:latin typeface="Garamond" pitchFamily="18" charset="0"/>
        </a:defRPr>
      </a:lvl6pPr>
      <a:lvl7pPr marL="914400" algn="ctr" rtl="0" fontAlgn="base">
        <a:spcBef>
          <a:spcPct val="0"/>
        </a:spcBef>
        <a:spcAft>
          <a:spcPct val="0"/>
        </a:spcAft>
        <a:defRPr sz="3200" b="1">
          <a:solidFill>
            <a:schemeClr val="bg2"/>
          </a:solidFill>
          <a:latin typeface="Garamond" pitchFamily="18" charset="0"/>
        </a:defRPr>
      </a:lvl7pPr>
      <a:lvl8pPr marL="1371600" algn="ctr" rtl="0" fontAlgn="base">
        <a:spcBef>
          <a:spcPct val="0"/>
        </a:spcBef>
        <a:spcAft>
          <a:spcPct val="0"/>
        </a:spcAft>
        <a:defRPr sz="3200" b="1">
          <a:solidFill>
            <a:schemeClr val="bg2"/>
          </a:solidFill>
          <a:latin typeface="Garamond" pitchFamily="18" charset="0"/>
        </a:defRPr>
      </a:lvl8pPr>
      <a:lvl9pPr marL="1828800" algn="ctr" rtl="0" fontAlgn="base">
        <a:spcBef>
          <a:spcPct val="0"/>
        </a:spcBef>
        <a:spcAft>
          <a:spcPct val="0"/>
        </a:spcAft>
        <a:defRPr sz="3200" b="1">
          <a:solidFill>
            <a:schemeClr val="bg2"/>
          </a:solidFill>
          <a:latin typeface="Garamond" pitchFamily="18" charset="0"/>
        </a:defRPr>
      </a:lvl9pPr>
    </p:titleStyle>
    <p:bodyStyle>
      <a:lvl1pPr marL="342900" indent="-342900" algn="l" rtl="0" fontAlgn="base">
        <a:spcBef>
          <a:spcPct val="20000"/>
        </a:spcBef>
        <a:spcAft>
          <a:spcPct val="0"/>
        </a:spcAft>
        <a:buChar char="•"/>
        <a:defRPr sz="2400">
          <a:solidFill>
            <a:schemeClr val="tx1"/>
          </a:solidFill>
          <a:latin typeface="+mn-lt"/>
          <a:ea typeface="+mn-ea"/>
          <a:cs typeface="+mn-cs"/>
        </a:defRPr>
      </a:lvl1pPr>
      <a:lvl2pPr marL="742950" indent="-285750" algn="l" rtl="0" fontAlgn="base">
        <a:spcBef>
          <a:spcPct val="20000"/>
        </a:spcBef>
        <a:spcAft>
          <a:spcPct val="0"/>
        </a:spcAft>
        <a:buChar char="•"/>
        <a:defRPr sz="2400">
          <a:solidFill>
            <a:schemeClr val="tx1"/>
          </a:solidFill>
          <a:latin typeface="+mn-lt"/>
        </a:defRPr>
      </a:lvl2pPr>
      <a:lvl3pPr marL="1143000" indent="-228600" algn="l" rtl="0" fontAlgn="base">
        <a:spcBef>
          <a:spcPct val="20000"/>
        </a:spcBef>
        <a:spcAft>
          <a:spcPct val="0"/>
        </a:spcAft>
        <a:buChar char="•"/>
        <a:defRPr sz="2000">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416" y="1738551"/>
            <a:ext cx="8928992" cy="2554545"/>
          </a:xfrm>
          <a:prstGeom prst="rect">
            <a:avLst/>
          </a:prstGeom>
          <a:noFill/>
        </p:spPr>
        <p:txBody>
          <a:bodyPr wrap="square" rtlCol="0">
            <a:spAutoFit/>
          </a:bodyPr>
          <a:lstStyle/>
          <a:p>
            <a:pPr algn="ctr"/>
            <a:r>
              <a:rPr lang="en-CA" sz="4000" b="1" dirty="0" smtClean="0">
                <a:solidFill>
                  <a:schemeClr val="bg1"/>
                </a:solidFill>
              </a:rPr>
              <a:t>The Importance of Providing Safe Breathable Air</a:t>
            </a:r>
          </a:p>
          <a:p>
            <a:pPr algn="ctr"/>
            <a:r>
              <a:rPr lang="en-CA" sz="4000" b="1" dirty="0">
                <a:solidFill>
                  <a:schemeClr val="bg1"/>
                </a:solidFill>
              </a:rPr>
              <a:t>i</a:t>
            </a:r>
            <a:r>
              <a:rPr lang="en-CA" sz="4000" b="1" dirty="0" smtClean="0">
                <a:solidFill>
                  <a:schemeClr val="bg1"/>
                </a:solidFill>
              </a:rPr>
              <a:t>n an Underground Mine Refuge Station</a:t>
            </a:r>
            <a:endParaRPr lang="en-CA" sz="4000" b="1" dirty="0">
              <a:solidFill>
                <a:schemeClr val="bg1"/>
              </a:solidFill>
            </a:endParaRPr>
          </a:p>
        </p:txBody>
      </p:sp>
      <p:sp>
        <p:nvSpPr>
          <p:cNvPr id="5" name="Content Placeholder 2"/>
          <p:cNvSpPr txBox="1">
            <a:spLocks/>
          </p:cNvSpPr>
          <p:nvPr/>
        </p:nvSpPr>
        <p:spPr bwMode="auto">
          <a:xfrm>
            <a:off x="4957854" y="6165304"/>
            <a:ext cx="4091554" cy="64807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FontTx/>
              <a:buNone/>
              <a:defRPr sz="2400" b="1">
                <a:solidFill>
                  <a:schemeClr val="bg1"/>
                </a:solidFill>
                <a:latin typeface="Adobe Garamond Pro" pitchFamily="18" charset="0"/>
                <a:ea typeface="+mn-ea"/>
                <a:cs typeface="+mn-cs"/>
              </a:defRPr>
            </a:lvl1pPr>
            <a:lvl2pPr marL="742950" indent="-285750" algn="l" rtl="0" eaLnBrk="1" fontAlgn="base" hangingPunct="1">
              <a:spcBef>
                <a:spcPct val="20000"/>
              </a:spcBef>
              <a:spcAft>
                <a:spcPct val="0"/>
              </a:spcAft>
              <a:buChar char="•"/>
              <a:defRPr sz="2400">
                <a:solidFill>
                  <a:schemeClr val="bg1"/>
                </a:solidFill>
                <a:latin typeface="+mn-lt"/>
              </a:defRPr>
            </a:lvl2pPr>
            <a:lvl3pPr marL="1143000" indent="-228600" algn="l" rtl="0" eaLnBrk="1" fontAlgn="base" hangingPunct="1">
              <a:spcBef>
                <a:spcPct val="20000"/>
              </a:spcBef>
              <a:spcAft>
                <a:spcPct val="0"/>
              </a:spcAft>
              <a:buChar char="•"/>
              <a:defRPr>
                <a:solidFill>
                  <a:schemeClr val="bg1"/>
                </a:solidFill>
                <a:latin typeface="+mn-lt"/>
              </a:defRPr>
            </a:lvl3pPr>
            <a:lvl4pPr marL="1600200" indent="-228600" algn="l" rtl="0" eaLnBrk="1" fontAlgn="base" hangingPunct="1">
              <a:spcBef>
                <a:spcPct val="20000"/>
              </a:spcBef>
              <a:spcAft>
                <a:spcPct val="0"/>
              </a:spcAft>
              <a:buChar char="–"/>
              <a:defRPr>
                <a:solidFill>
                  <a:schemeClr val="bg1"/>
                </a:solidFill>
                <a:latin typeface="+mn-lt"/>
              </a:defRPr>
            </a:lvl4pPr>
            <a:lvl5pPr marL="2057400" indent="-228600" algn="l" rtl="0" eaLnBrk="1" fontAlgn="base" hangingPunct="1">
              <a:spcBef>
                <a:spcPct val="20000"/>
              </a:spcBef>
              <a:spcAft>
                <a:spcPct val="0"/>
              </a:spcAft>
              <a:buChar char="»"/>
              <a:defRPr>
                <a:solidFill>
                  <a:schemeClr val="bg1"/>
                </a:solidFill>
                <a:latin typeface="+mn-lt"/>
              </a:defRPr>
            </a:lvl5pPr>
            <a:lvl6pPr marL="2514600" indent="-228600" algn="l" rtl="0" eaLnBrk="1" fontAlgn="base" hangingPunct="1">
              <a:spcBef>
                <a:spcPct val="20000"/>
              </a:spcBef>
              <a:spcAft>
                <a:spcPct val="0"/>
              </a:spcAft>
              <a:buChar char="»"/>
              <a:defRPr>
                <a:solidFill>
                  <a:schemeClr val="bg1"/>
                </a:solidFill>
                <a:latin typeface="+mn-lt"/>
              </a:defRPr>
            </a:lvl6pPr>
            <a:lvl7pPr marL="2971800" indent="-228600" algn="l" rtl="0" eaLnBrk="1" fontAlgn="base" hangingPunct="1">
              <a:spcBef>
                <a:spcPct val="20000"/>
              </a:spcBef>
              <a:spcAft>
                <a:spcPct val="0"/>
              </a:spcAft>
              <a:buChar char="»"/>
              <a:defRPr>
                <a:solidFill>
                  <a:schemeClr val="bg1"/>
                </a:solidFill>
                <a:latin typeface="+mn-lt"/>
              </a:defRPr>
            </a:lvl7pPr>
            <a:lvl8pPr marL="3429000" indent="-228600" algn="l" rtl="0" eaLnBrk="1" fontAlgn="base" hangingPunct="1">
              <a:spcBef>
                <a:spcPct val="20000"/>
              </a:spcBef>
              <a:spcAft>
                <a:spcPct val="0"/>
              </a:spcAft>
              <a:buChar char="»"/>
              <a:defRPr>
                <a:solidFill>
                  <a:schemeClr val="bg1"/>
                </a:solidFill>
                <a:latin typeface="+mn-lt"/>
              </a:defRPr>
            </a:lvl8pPr>
            <a:lvl9pPr marL="3886200" indent="-228600" algn="l" rtl="0" eaLnBrk="1" fontAlgn="base" hangingPunct="1">
              <a:spcBef>
                <a:spcPct val="20000"/>
              </a:spcBef>
              <a:spcAft>
                <a:spcPct val="0"/>
              </a:spcAft>
              <a:buChar char="»"/>
              <a:defRPr>
                <a:solidFill>
                  <a:schemeClr val="bg1"/>
                </a:solidFill>
                <a:latin typeface="+mn-lt"/>
              </a:defRPr>
            </a:lvl9pPr>
          </a:lstStyle>
          <a:p>
            <a:pPr algn="r"/>
            <a:r>
              <a:rPr lang="en-CA" sz="1600" b="0" dirty="0" smtClean="0">
                <a:latin typeface="+mn-lt"/>
              </a:rPr>
              <a:t>Randy Waylett</a:t>
            </a:r>
          </a:p>
          <a:p>
            <a:pPr algn="r"/>
            <a:r>
              <a:rPr lang="en-CA" sz="1600" b="0" dirty="0" smtClean="0">
                <a:latin typeface="+mn-lt"/>
              </a:rPr>
              <a:t>RANA Mine Refuge Systems</a:t>
            </a:r>
            <a:endParaRPr lang="en-CA" sz="1600" b="0" dirty="0">
              <a:latin typeface="+mn-lt"/>
            </a:endParaRPr>
          </a:p>
        </p:txBody>
      </p:sp>
      <p:sp>
        <p:nvSpPr>
          <p:cNvPr id="6" name="Content Placeholder 2"/>
          <p:cNvSpPr txBox="1">
            <a:spLocks/>
          </p:cNvSpPr>
          <p:nvPr/>
        </p:nvSpPr>
        <p:spPr bwMode="auto">
          <a:xfrm>
            <a:off x="1344552" y="4293096"/>
            <a:ext cx="6480720" cy="11521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FontTx/>
              <a:buNone/>
              <a:defRPr sz="2400" b="1">
                <a:solidFill>
                  <a:schemeClr val="bg1"/>
                </a:solidFill>
                <a:latin typeface="Adobe Garamond Pro" pitchFamily="18" charset="0"/>
                <a:ea typeface="+mn-ea"/>
                <a:cs typeface="+mn-cs"/>
              </a:defRPr>
            </a:lvl1pPr>
            <a:lvl2pPr marL="742950" indent="-285750" algn="l" rtl="0" eaLnBrk="1" fontAlgn="base" hangingPunct="1">
              <a:spcBef>
                <a:spcPct val="20000"/>
              </a:spcBef>
              <a:spcAft>
                <a:spcPct val="0"/>
              </a:spcAft>
              <a:buChar char="•"/>
              <a:defRPr sz="2400">
                <a:solidFill>
                  <a:schemeClr val="bg1"/>
                </a:solidFill>
                <a:latin typeface="+mn-lt"/>
              </a:defRPr>
            </a:lvl2pPr>
            <a:lvl3pPr marL="1143000" indent="-228600" algn="l" rtl="0" eaLnBrk="1" fontAlgn="base" hangingPunct="1">
              <a:spcBef>
                <a:spcPct val="20000"/>
              </a:spcBef>
              <a:spcAft>
                <a:spcPct val="0"/>
              </a:spcAft>
              <a:buChar char="•"/>
              <a:defRPr>
                <a:solidFill>
                  <a:schemeClr val="bg1"/>
                </a:solidFill>
                <a:latin typeface="+mn-lt"/>
              </a:defRPr>
            </a:lvl3pPr>
            <a:lvl4pPr marL="1600200" indent="-228600" algn="l" rtl="0" eaLnBrk="1" fontAlgn="base" hangingPunct="1">
              <a:spcBef>
                <a:spcPct val="20000"/>
              </a:spcBef>
              <a:spcAft>
                <a:spcPct val="0"/>
              </a:spcAft>
              <a:buChar char="–"/>
              <a:defRPr>
                <a:solidFill>
                  <a:schemeClr val="bg1"/>
                </a:solidFill>
                <a:latin typeface="+mn-lt"/>
              </a:defRPr>
            </a:lvl4pPr>
            <a:lvl5pPr marL="2057400" indent="-228600" algn="l" rtl="0" eaLnBrk="1" fontAlgn="base" hangingPunct="1">
              <a:spcBef>
                <a:spcPct val="20000"/>
              </a:spcBef>
              <a:spcAft>
                <a:spcPct val="0"/>
              </a:spcAft>
              <a:buChar char="»"/>
              <a:defRPr>
                <a:solidFill>
                  <a:schemeClr val="bg1"/>
                </a:solidFill>
                <a:latin typeface="+mn-lt"/>
              </a:defRPr>
            </a:lvl5pPr>
            <a:lvl6pPr marL="2514600" indent="-228600" algn="l" rtl="0" eaLnBrk="1" fontAlgn="base" hangingPunct="1">
              <a:spcBef>
                <a:spcPct val="20000"/>
              </a:spcBef>
              <a:spcAft>
                <a:spcPct val="0"/>
              </a:spcAft>
              <a:buChar char="»"/>
              <a:defRPr>
                <a:solidFill>
                  <a:schemeClr val="bg1"/>
                </a:solidFill>
                <a:latin typeface="+mn-lt"/>
              </a:defRPr>
            </a:lvl6pPr>
            <a:lvl7pPr marL="2971800" indent="-228600" algn="l" rtl="0" eaLnBrk="1" fontAlgn="base" hangingPunct="1">
              <a:spcBef>
                <a:spcPct val="20000"/>
              </a:spcBef>
              <a:spcAft>
                <a:spcPct val="0"/>
              </a:spcAft>
              <a:buChar char="»"/>
              <a:defRPr>
                <a:solidFill>
                  <a:schemeClr val="bg1"/>
                </a:solidFill>
                <a:latin typeface="+mn-lt"/>
              </a:defRPr>
            </a:lvl7pPr>
            <a:lvl8pPr marL="3429000" indent="-228600" algn="l" rtl="0" eaLnBrk="1" fontAlgn="base" hangingPunct="1">
              <a:spcBef>
                <a:spcPct val="20000"/>
              </a:spcBef>
              <a:spcAft>
                <a:spcPct val="0"/>
              </a:spcAft>
              <a:buChar char="»"/>
              <a:defRPr>
                <a:solidFill>
                  <a:schemeClr val="bg1"/>
                </a:solidFill>
                <a:latin typeface="+mn-lt"/>
              </a:defRPr>
            </a:lvl8pPr>
            <a:lvl9pPr marL="3886200" indent="-228600" algn="l" rtl="0" eaLnBrk="1" fontAlgn="base" hangingPunct="1">
              <a:spcBef>
                <a:spcPct val="20000"/>
              </a:spcBef>
              <a:spcAft>
                <a:spcPct val="0"/>
              </a:spcAft>
              <a:buChar char="»"/>
              <a:defRPr>
                <a:solidFill>
                  <a:schemeClr val="bg1"/>
                </a:solidFill>
                <a:latin typeface="+mn-lt"/>
              </a:defRPr>
            </a:lvl9pPr>
          </a:lstStyle>
          <a:p>
            <a:r>
              <a:rPr lang="en-CA" b="0" dirty="0" smtClean="0"/>
              <a:t>(sealed chamber)</a:t>
            </a:r>
            <a:endParaRPr lang="en-CA"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720081"/>
          </a:xfrm>
        </p:spPr>
        <p:txBody>
          <a:bodyPr/>
          <a:lstStyle/>
          <a:p>
            <a:pPr algn="l"/>
            <a:r>
              <a:rPr lang="en-CA" dirty="0" smtClean="0"/>
              <a:t>Mine Compressed Air System</a:t>
            </a:r>
            <a:endParaRPr lang="en-CA" dirty="0"/>
          </a:p>
        </p:txBody>
      </p:sp>
      <p:sp>
        <p:nvSpPr>
          <p:cNvPr id="3" name="Content Placeholder 2"/>
          <p:cNvSpPr>
            <a:spLocks noGrp="1"/>
          </p:cNvSpPr>
          <p:nvPr>
            <p:ph idx="1"/>
          </p:nvPr>
        </p:nvSpPr>
        <p:spPr>
          <a:xfrm>
            <a:off x="3635896" y="1556792"/>
            <a:ext cx="4752528" cy="3508784"/>
          </a:xfrm>
        </p:spPr>
        <p:txBody>
          <a:bodyPr/>
          <a:lstStyle/>
          <a:p>
            <a:pPr marL="0" indent="0">
              <a:buNone/>
            </a:pPr>
            <a:r>
              <a:rPr lang="en-CA" b="1" dirty="0" smtClean="0"/>
              <a:t>How much mine compressed air is required?</a:t>
            </a:r>
          </a:p>
          <a:p>
            <a:pPr marL="0" indent="0">
              <a:buNone/>
            </a:pPr>
            <a:endParaRPr lang="en-CA" sz="1600" dirty="0" smtClean="0"/>
          </a:p>
          <a:p>
            <a:pPr marL="0" indent="0">
              <a:buNone/>
            </a:pPr>
            <a:r>
              <a:rPr lang="en-CA" dirty="0" smtClean="0"/>
              <a:t>General guideline: </a:t>
            </a:r>
            <a:r>
              <a:rPr lang="en-CA" dirty="0"/>
              <a:t>5</a:t>
            </a:r>
            <a:r>
              <a:rPr lang="en-CA" dirty="0" smtClean="0"/>
              <a:t> m</a:t>
            </a:r>
            <a:r>
              <a:rPr lang="en-CA" baseline="30000" dirty="0" smtClean="0"/>
              <a:t>3</a:t>
            </a:r>
            <a:r>
              <a:rPr lang="en-CA" dirty="0" smtClean="0"/>
              <a:t>/</a:t>
            </a:r>
            <a:r>
              <a:rPr lang="en-CA" dirty="0" err="1" smtClean="0"/>
              <a:t>hr</a:t>
            </a:r>
            <a:r>
              <a:rPr lang="en-CA" dirty="0"/>
              <a:t>,</a:t>
            </a:r>
            <a:r>
              <a:rPr lang="en-CA" dirty="0" smtClean="0"/>
              <a:t> per person (or 3 CFM)</a:t>
            </a:r>
          </a:p>
          <a:p>
            <a:pPr marL="0" indent="0">
              <a:buNone/>
            </a:pPr>
            <a:endParaRPr lang="en-CA" sz="1600" dirty="0" smtClean="0"/>
          </a:p>
          <a:p>
            <a:pPr marL="0" indent="0">
              <a:buNone/>
            </a:pPr>
            <a:r>
              <a:rPr lang="en-CA" dirty="0" smtClean="0"/>
              <a:t>10 persons x </a:t>
            </a:r>
            <a:r>
              <a:rPr lang="en-CA" dirty="0"/>
              <a:t>5</a:t>
            </a:r>
            <a:r>
              <a:rPr lang="en-CA" dirty="0" smtClean="0"/>
              <a:t> m</a:t>
            </a:r>
            <a:r>
              <a:rPr lang="en-CA" baseline="30000" dirty="0" smtClean="0"/>
              <a:t>3</a:t>
            </a:r>
            <a:r>
              <a:rPr lang="en-CA" dirty="0" smtClean="0"/>
              <a:t>/</a:t>
            </a:r>
            <a:r>
              <a:rPr lang="en-CA" dirty="0" err="1" smtClean="0"/>
              <a:t>hr</a:t>
            </a:r>
            <a:r>
              <a:rPr lang="en-CA" dirty="0" smtClean="0"/>
              <a:t> = 50 m</a:t>
            </a:r>
            <a:r>
              <a:rPr lang="en-CA" baseline="30000" dirty="0" smtClean="0"/>
              <a:t>3</a:t>
            </a:r>
            <a:r>
              <a:rPr lang="en-CA" dirty="0" smtClean="0"/>
              <a:t>/</a:t>
            </a:r>
            <a:r>
              <a:rPr lang="en-CA" dirty="0" err="1" smtClean="0"/>
              <a:t>hr</a:t>
            </a:r>
            <a:r>
              <a:rPr lang="en-CA" dirty="0" smtClean="0"/>
              <a:t>  (or 30 CFM)</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2061240"/>
            <a:ext cx="2016224" cy="1512168"/>
          </a:xfrm>
          <a:prstGeom prst="rect">
            <a:avLst/>
          </a:prstGeom>
        </p:spPr>
      </p:pic>
    </p:spTree>
    <p:extLst>
      <p:ext uri="{BB962C8B-B14F-4D97-AF65-F5344CB8AC3E}">
        <p14:creationId xmlns:p14="http://schemas.microsoft.com/office/powerpoint/2010/main" val="26175156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052736"/>
            <a:ext cx="8229600" cy="5026496"/>
          </a:xfrm>
        </p:spPr>
        <p:txBody>
          <a:bodyPr/>
          <a:lstStyle/>
          <a:p>
            <a:pPr marL="0" indent="0">
              <a:buNone/>
            </a:pPr>
            <a:r>
              <a:rPr lang="en-CA" b="1" dirty="0" smtClean="0"/>
              <a:t>Mine Compressed air outlet centre</a:t>
            </a:r>
          </a:p>
          <a:p>
            <a:pPr marL="0" indent="0">
              <a:buNone/>
            </a:pPr>
            <a:endParaRPr lang="en-CA" sz="1400" b="1" dirty="0" smtClean="0"/>
          </a:p>
          <a:p>
            <a:pPr marL="0" indent="0">
              <a:buNone/>
            </a:pPr>
            <a:endParaRPr lang="en-CA" i="1" dirty="0" smtClean="0"/>
          </a:p>
          <a:p>
            <a:pPr marL="0" indent="0">
              <a:buNone/>
            </a:pPr>
            <a:endParaRPr lang="en-CA" i="1" dirty="0"/>
          </a:p>
          <a:p>
            <a:pPr marL="0" indent="0">
              <a:buNone/>
            </a:pPr>
            <a:endParaRPr lang="en-CA" i="1" dirty="0" smtClean="0"/>
          </a:p>
          <a:p>
            <a:pPr marL="0" indent="0">
              <a:buNone/>
            </a:pPr>
            <a:endParaRPr lang="en-CA" i="1" dirty="0"/>
          </a:p>
          <a:p>
            <a:pPr marL="0" indent="0">
              <a:buNone/>
            </a:pPr>
            <a:endParaRPr lang="en-CA" i="1" dirty="0"/>
          </a:p>
          <a:p>
            <a:pPr marL="0" indent="0">
              <a:buNone/>
            </a:pPr>
            <a:endParaRPr lang="en-CA" i="1"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1720" y="1628800"/>
            <a:ext cx="4896544" cy="3672408"/>
          </a:xfrm>
          <a:prstGeom prst="rect">
            <a:avLst/>
          </a:prstGeom>
        </p:spPr>
      </p:pic>
    </p:spTree>
    <p:extLst>
      <p:ext uri="{BB962C8B-B14F-4D97-AF65-F5344CB8AC3E}">
        <p14:creationId xmlns:p14="http://schemas.microsoft.com/office/powerpoint/2010/main" val="17014522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80728"/>
            <a:ext cx="8229600" cy="563563"/>
          </a:xfrm>
        </p:spPr>
        <p:txBody>
          <a:bodyPr/>
          <a:lstStyle/>
          <a:p>
            <a:pPr algn="l"/>
            <a:r>
              <a:rPr lang="en-CA" dirty="0" smtClean="0"/>
              <a:t>Oxygen Candles &amp; CO</a:t>
            </a:r>
            <a:r>
              <a:rPr lang="en-CA" baseline="-25000" dirty="0" smtClean="0"/>
              <a:t>2</a:t>
            </a:r>
            <a:r>
              <a:rPr lang="en-CA" dirty="0" smtClean="0"/>
              <a:t> Absorbent Curtains </a:t>
            </a:r>
            <a:endParaRPr lang="en-CA" dirty="0"/>
          </a:p>
        </p:txBody>
      </p:sp>
      <p:sp>
        <p:nvSpPr>
          <p:cNvPr id="3" name="Content Placeholder 2"/>
          <p:cNvSpPr>
            <a:spLocks noGrp="1"/>
          </p:cNvSpPr>
          <p:nvPr>
            <p:ph idx="1"/>
          </p:nvPr>
        </p:nvSpPr>
        <p:spPr>
          <a:xfrm>
            <a:off x="3851920" y="1772816"/>
            <a:ext cx="5112568" cy="4208587"/>
          </a:xfrm>
        </p:spPr>
        <p:txBody>
          <a:bodyPr/>
          <a:lstStyle/>
          <a:p>
            <a:pPr marL="0" indent="0">
              <a:buNone/>
            </a:pPr>
            <a:r>
              <a:rPr lang="en-CA" dirty="0" smtClean="0"/>
              <a:t>Amount of these supplies required, depends on the manufacturer’s specifications.</a:t>
            </a:r>
          </a:p>
          <a:p>
            <a:pPr marL="0" indent="0">
              <a:buNone/>
            </a:pPr>
            <a:endParaRPr lang="en-CA" sz="1400" dirty="0"/>
          </a:p>
          <a:p>
            <a:pPr marL="0" indent="0">
              <a:buNone/>
            </a:pPr>
            <a:r>
              <a:rPr lang="en-CA" dirty="0" smtClean="0"/>
              <a:t>The dependability of using these items may be questionable and are becoming less commonly used for critical refuge station situations.</a:t>
            </a:r>
            <a:endParaRPr lang="en-CA"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1772816"/>
            <a:ext cx="2657872" cy="1900378"/>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1" y="3802229"/>
            <a:ext cx="2657871" cy="1763055"/>
          </a:xfrm>
          <a:prstGeom prst="rect">
            <a:avLst/>
          </a:prstGeom>
        </p:spPr>
      </p:pic>
    </p:spTree>
    <p:extLst>
      <p:ext uri="{BB962C8B-B14F-4D97-AF65-F5344CB8AC3E}">
        <p14:creationId xmlns:p14="http://schemas.microsoft.com/office/powerpoint/2010/main" val="18909375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8229600" cy="864096"/>
          </a:xfrm>
        </p:spPr>
        <p:txBody>
          <a:bodyPr/>
          <a:lstStyle/>
          <a:p>
            <a:pPr algn="l"/>
            <a:r>
              <a:rPr lang="en-CA" dirty="0" smtClean="0"/>
              <a:t>Breathable Air Systems (Scrubber Systems)</a:t>
            </a:r>
            <a:endParaRPr lang="en-CA" dirty="0"/>
          </a:p>
        </p:txBody>
      </p:sp>
      <p:sp>
        <p:nvSpPr>
          <p:cNvPr id="3" name="Content Placeholder 2"/>
          <p:cNvSpPr>
            <a:spLocks noGrp="1"/>
          </p:cNvSpPr>
          <p:nvPr>
            <p:ph idx="1"/>
          </p:nvPr>
        </p:nvSpPr>
        <p:spPr>
          <a:xfrm>
            <a:off x="4499992" y="1772816"/>
            <a:ext cx="4032448" cy="4280595"/>
          </a:xfrm>
        </p:spPr>
        <p:txBody>
          <a:bodyPr/>
          <a:lstStyle/>
          <a:p>
            <a:pPr>
              <a:lnSpc>
                <a:spcPct val="150000"/>
              </a:lnSpc>
              <a:buFont typeface="Wingdings" pitchFamily="2" charset="2"/>
              <a:buChar char="Ø"/>
            </a:pPr>
            <a:r>
              <a:rPr lang="en-CA" dirty="0" smtClean="0"/>
              <a:t>Re-processes the Breathable Air</a:t>
            </a:r>
          </a:p>
          <a:p>
            <a:pPr>
              <a:lnSpc>
                <a:spcPct val="150000"/>
              </a:lnSpc>
              <a:buFont typeface="Wingdings" pitchFamily="2" charset="2"/>
              <a:buChar char="Ø"/>
            </a:pPr>
            <a:r>
              <a:rPr lang="en-CA" dirty="0" smtClean="0"/>
              <a:t>Adds Oxygen gas at a controlled flow rate</a:t>
            </a:r>
          </a:p>
          <a:p>
            <a:pPr>
              <a:lnSpc>
                <a:spcPct val="150000"/>
              </a:lnSpc>
              <a:buFont typeface="Wingdings" pitchFamily="2" charset="2"/>
              <a:buChar char="Ø"/>
            </a:pPr>
            <a:r>
              <a:rPr lang="en-CA" dirty="0" smtClean="0"/>
              <a:t>Removes the CO2 </a:t>
            </a:r>
            <a:endParaRPr lang="en-CA"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1597767"/>
            <a:ext cx="3221922" cy="4104456"/>
          </a:xfrm>
          <a:prstGeom prst="rect">
            <a:avLst/>
          </a:prstGeom>
        </p:spPr>
      </p:pic>
    </p:spTree>
    <p:extLst>
      <p:ext uri="{BB962C8B-B14F-4D97-AF65-F5344CB8AC3E}">
        <p14:creationId xmlns:p14="http://schemas.microsoft.com/office/powerpoint/2010/main" val="27895801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67944" y="1196752"/>
            <a:ext cx="184731" cy="369332"/>
          </a:xfrm>
          <a:prstGeom prst="rect">
            <a:avLst/>
          </a:prstGeom>
          <a:noFill/>
        </p:spPr>
        <p:txBody>
          <a:bodyPr wrap="none" rtlCol="0">
            <a:spAutoFit/>
          </a:bodyPr>
          <a:lstStyle/>
          <a:p>
            <a:endParaRPr lang="en-CA" dirty="0">
              <a:solidFill>
                <a:schemeClr val="bg1"/>
              </a:solidFill>
            </a:endParaRPr>
          </a:p>
        </p:txBody>
      </p:sp>
      <p:sp>
        <p:nvSpPr>
          <p:cNvPr id="8" name="Rectangle 7"/>
          <p:cNvSpPr/>
          <p:nvPr/>
        </p:nvSpPr>
        <p:spPr>
          <a:xfrm>
            <a:off x="2297609" y="842809"/>
            <a:ext cx="4302224" cy="584775"/>
          </a:xfrm>
          <a:prstGeom prst="rect">
            <a:avLst/>
          </a:prstGeom>
        </p:spPr>
        <p:txBody>
          <a:bodyPr wrap="square">
            <a:spAutoFit/>
          </a:bodyPr>
          <a:lstStyle/>
          <a:p>
            <a:pPr algn="ctr"/>
            <a:r>
              <a:rPr lang="en-CA" sz="3200" dirty="0" smtClean="0">
                <a:solidFill>
                  <a:schemeClr val="bg1"/>
                </a:solidFill>
              </a:rPr>
              <a:t>Breathable Air Centre</a:t>
            </a:r>
          </a:p>
        </p:txBody>
      </p:sp>
      <p:pic>
        <p:nvPicPr>
          <p:cNvPr id="1026" name="Picture 2" descr="X:\RANA Brand\RANA Resources (logos, fonts, design elements)\My Pictures\Refuge 1_TommyKnocker\Refuge 1 Photos\04284 Refuge double\refugecu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7963" y="683212"/>
            <a:ext cx="4721515" cy="6013718"/>
          </a:xfrm>
          <a:prstGeom prst="rect">
            <a:avLst/>
          </a:prstGeom>
          <a:noFill/>
          <a:extLst>
            <a:ext uri="{909E8E84-426E-40DD-AFC4-6F175D3DCCD1}">
              <a14:hiddenFill xmlns:a14="http://schemas.microsoft.com/office/drawing/2010/main">
                <a:solidFill>
                  <a:srgbClr val="FFFFFF"/>
                </a:solidFill>
              </a14:hiddenFill>
            </a:ext>
          </a:extLst>
        </p:spPr>
      </p:pic>
      <p:sp>
        <p:nvSpPr>
          <p:cNvPr id="19" name="Curved Down Arrow 18"/>
          <p:cNvSpPr/>
          <p:nvPr/>
        </p:nvSpPr>
        <p:spPr>
          <a:xfrm rot="3929502">
            <a:off x="4670595" y="2000512"/>
            <a:ext cx="1814526" cy="750566"/>
          </a:xfrm>
          <a:prstGeom prst="curvedDown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800">
              <a:solidFill>
                <a:schemeClr val="tx1"/>
              </a:solidFill>
            </a:endParaRPr>
          </a:p>
        </p:txBody>
      </p:sp>
      <p:sp>
        <p:nvSpPr>
          <p:cNvPr id="7" name="Curved Down Arrow 6"/>
          <p:cNvSpPr/>
          <p:nvPr/>
        </p:nvSpPr>
        <p:spPr>
          <a:xfrm rot="1097731">
            <a:off x="1122347" y="1366070"/>
            <a:ext cx="3621137" cy="1543526"/>
          </a:xfrm>
          <a:prstGeom prst="curvedDownArrow">
            <a:avLst/>
          </a:prstGeom>
          <a:pattFill prst="lgConfetti">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10" name="Curved Down Arrow 9"/>
          <p:cNvSpPr/>
          <p:nvPr/>
        </p:nvSpPr>
        <p:spPr>
          <a:xfrm rot="20502269" flipH="1">
            <a:off x="4146683" y="1037644"/>
            <a:ext cx="3621137" cy="1543526"/>
          </a:xfrm>
          <a:prstGeom prst="curvedDownArrow">
            <a:avLst/>
          </a:prstGeom>
          <a:pattFill prst="lgConfetti">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11" name="Curved Down Arrow 10"/>
          <p:cNvSpPr/>
          <p:nvPr/>
        </p:nvSpPr>
        <p:spPr>
          <a:xfrm rot="4230763">
            <a:off x="3590404" y="1969410"/>
            <a:ext cx="2373747" cy="981884"/>
          </a:xfrm>
          <a:prstGeom prst="curvedDown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20" name="Curved Down Arrow 19"/>
          <p:cNvSpPr/>
          <p:nvPr/>
        </p:nvSpPr>
        <p:spPr>
          <a:xfrm rot="10421401">
            <a:off x="370296" y="3615787"/>
            <a:ext cx="2373747" cy="981884"/>
          </a:xfrm>
          <a:prstGeom prst="curvedDownArrow">
            <a:avLst/>
          </a:prstGeom>
          <a:pattFill prst="pct5">
            <a:fgClr>
              <a:srgbClr val="92D050"/>
            </a:fgClr>
            <a:bgClr>
              <a:schemeClr val="bg1"/>
            </a:bgClr>
          </a:patt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22" name="Curved Down Arrow 21"/>
          <p:cNvSpPr/>
          <p:nvPr/>
        </p:nvSpPr>
        <p:spPr>
          <a:xfrm rot="13133016" flipH="1">
            <a:off x="2096921" y="4129556"/>
            <a:ext cx="2373747" cy="981884"/>
          </a:xfrm>
          <a:prstGeom prst="curvedDownArrow">
            <a:avLst/>
          </a:prstGeom>
          <a:pattFill prst="pct5">
            <a:fgClr>
              <a:srgbClr val="92D050"/>
            </a:fgClr>
            <a:bgClr>
              <a:schemeClr val="bg1"/>
            </a:bgClr>
          </a:patt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grpSp>
        <p:nvGrpSpPr>
          <p:cNvPr id="25" name="Group 24"/>
          <p:cNvGrpSpPr/>
          <p:nvPr/>
        </p:nvGrpSpPr>
        <p:grpSpPr>
          <a:xfrm>
            <a:off x="6804920" y="5085186"/>
            <a:ext cx="2217284" cy="1754325"/>
            <a:chOff x="6804920" y="4820345"/>
            <a:chExt cx="2217284" cy="1071191"/>
          </a:xfrm>
        </p:grpSpPr>
        <p:sp>
          <p:nvSpPr>
            <p:cNvPr id="9" name="Rounded Rectangle 8"/>
            <p:cNvSpPr/>
            <p:nvPr/>
          </p:nvSpPr>
          <p:spPr>
            <a:xfrm>
              <a:off x="6804920" y="5484635"/>
              <a:ext cx="426818" cy="173633"/>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Rounded Rectangle 22"/>
            <p:cNvSpPr/>
            <p:nvPr/>
          </p:nvSpPr>
          <p:spPr>
            <a:xfrm>
              <a:off x="6809478" y="5195193"/>
              <a:ext cx="426818" cy="173633"/>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Rounded Rectangle 23"/>
            <p:cNvSpPr/>
            <p:nvPr/>
          </p:nvSpPr>
          <p:spPr>
            <a:xfrm>
              <a:off x="6812895" y="4911551"/>
              <a:ext cx="426818" cy="173633"/>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TextBox 12"/>
            <p:cNvSpPr txBox="1"/>
            <p:nvPr/>
          </p:nvSpPr>
          <p:spPr>
            <a:xfrm>
              <a:off x="7231738" y="4820345"/>
              <a:ext cx="1790466" cy="1071191"/>
            </a:xfrm>
            <a:prstGeom prst="rect">
              <a:avLst/>
            </a:prstGeom>
            <a:noFill/>
          </p:spPr>
          <p:txBody>
            <a:bodyPr wrap="square" rtlCol="0">
              <a:spAutoFit/>
            </a:bodyPr>
            <a:lstStyle/>
            <a:p>
              <a:r>
                <a:rPr lang="en-CA" dirty="0" smtClean="0"/>
                <a:t>Refuge Station Air (high CO2) </a:t>
              </a:r>
            </a:p>
            <a:p>
              <a:r>
                <a:rPr lang="en-CA" dirty="0" smtClean="0"/>
                <a:t>Oxygen</a:t>
              </a:r>
            </a:p>
            <a:p>
              <a:endParaRPr lang="en-CA" dirty="0" smtClean="0"/>
            </a:p>
            <a:p>
              <a:r>
                <a:rPr lang="en-CA" dirty="0" smtClean="0"/>
                <a:t>Re-Processed Air</a:t>
              </a:r>
              <a:endParaRPr lang="en-CA" dirty="0"/>
            </a:p>
          </p:txBody>
        </p:sp>
      </p:grpSp>
      <p:cxnSp>
        <p:nvCxnSpPr>
          <p:cNvPr id="27" name="Elbow Connector 26"/>
          <p:cNvCxnSpPr/>
          <p:nvPr/>
        </p:nvCxnSpPr>
        <p:spPr>
          <a:xfrm rot="10800000" flipV="1">
            <a:off x="2932918" y="3573014"/>
            <a:ext cx="872313" cy="353931"/>
          </a:xfrm>
          <a:prstGeom prst="bentConnector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Elbow Connector 30"/>
          <p:cNvCxnSpPr/>
          <p:nvPr/>
        </p:nvCxnSpPr>
        <p:spPr>
          <a:xfrm rot="10800000" flipV="1">
            <a:off x="3085318" y="3725414"/>
            <a:ext cx="910619" cy="353931"/>
          </a:xfrm>
          <a:prstGeom prst="bentConnector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Elbow Connector 31"/>
          <p:cNvCxnSpPr/>
          <p:nvPr/>
        </p:nvCxnSpPr>
        <p:spPr>
          <a:xfrm rot="10800000" flipV="1">
            <a:off x="3237717" y="3877814"/>
            <a:ext cx="1014958" cy="353931"/>
          </a:xfrm>
          <a:prstGeom prst="bentConnector3">
            <a:avLst>
              <a:gd name="adj1" fmla="val 5089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18720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3648" y="764704"/>
            <a:ext cx="6336704" cy="4752528"/>
          </a:xfrm>
          <a:prstGeom prst="rect">
            <a:avLst/>
          </a:prstGeom>
        </p:spPr>
      </p:pic>
    </p:spTree>
    <p:extLst>
      <p:ext uri="{BB962C8B-B14F-4D97-AF65-F5344CB8AC3E}">
        <p14:creationId xmlns:p14="http://schemas.microsoft.com/office/powerpoint/2010/main" val="12683529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1600" y="3722717"/>
            <a:ext cx="7537532" cy="1800200"/>
          </a:xfrm>
        </p:spPr>
        <p:txBody>
          <a:bodyPr/>
          <a:lstStyle/>
          <a:p>
            <a:pPr marL="0" indent="0">
              <a:buNone/>
            </a:pPr>
            <a:r>
              <a:rPr lang="en-CA" b="1" i="1" dirty="0" smtClean="0"/>
              <a:t>Its extremely important that mine personnel are well trained on using these systems and that they carefully follow the manufacturer’s operational instructions. </a:t>
            </a:r>
            <a:endParaRPr lang="en-CA" b="1" i="1"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256656">
            <a:off x="735396" y="1189482"/>
            <a:ext cx="1970408" cy="147780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954479">
            <a:off x="6319660" y="1244866"/>
            <a:ext cx="2089962" cy="1567472"/>
          </a:xfrm>
          <a:prstGeom prst="rect">
            <a:avLst/>
          </a:prstGeom>
        </p:spPr>
      </p:pic>
      <p:sp>
        <p:nvSpPr>
          <p:cNvPr id="6" name="TextBox 5"/>
          <p:cNvSpPr txBox="1"/>
          <p:nvPr/>
        </p:nvSpPr>
        <p:spPr>
          <a:xfrm>
            <a:off x="663080" y="2945856"/>
            <a:ext cx="2537874" cy="369332"/>
          </a:xfrm>
          <a:prstGeom prst="rect">
            <a:avLst/>
          </a:prstGeom>
          <a:noFill/>
        </p:spPr>
        <p:txBody>
          <a:bodyPr wrap="none" rtlCol="0">
            <a:spAutoFit/>
          </a:bodyPr>
          <a:lstStyle/>
          <a:p>
            <a:r>
              <a:rPr lang="en-CA" dirty="0" smtClean="0">
                <a:latin typeface="+mn-lt"/>
              </a:rPr>
              <a:t>Soda Lime Chemical</a:t>
            </a:r>
            <a:endParaRPr lang="en-CA" dirty="0">
              <a:latin typeface="+mn-lt"/>
            </a:endParaRPr>
          </a:p>
        </p:txBody>
      </p:sp>
      <p:sp>
        <p:nvSpPr>
          <p:cNvPr id="7" name="TextBox 6"/>
          <p:cNvSpPr txBox="1"/>
          <p:nvPr/>
        </p:nvSpPr>
        <p:spPr>
          <a:xfrm>
            <a:off x="6084168" y="3353385"/>
            <a:ext cx="2099101" cy="369332"/>
          </a:xfrm>
          <a:prstGeom prst="rect">
            <a:avLst/>
          </a:prstGeom>
          <a:noFill/>
        </p:spPr>
        <p:txBody>
          <a:bodyPr wrap="none" rtlCol="0">
            <a:spAutoFit/>
          </a:bodyPr>
          <a:lstStyle/>
          <a:p>
            <a:r>
              <a:rPr lang="en-CA" dirty="0" smtClean="0">
                <a:latin typeface="+mn-lt"/>
              </a:rPr>
              <a:t>Oxygen Cylinder</a:t>
            </a:r>
            <a:endParaRPr lang="en-CA" dirty="0">
              <a:latin typeface="+mn-lt"/>
            </a:endParaRP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671" y="964302"/>
            <a:ext cx="1670912" cy="2128600"/>
          </a:xfrm>
          <a:prstGeom prst="rect">
            <a:avLst/>
          </a:prstGeom>
        </p:spPr>
      </p:pic>
    </p:spTree>
    <p:extLst>
      <p:ext uri="{BB962C8B-B14F-4D97-AF65-F5344CB8AC3E}">
        <p14:creationId xmlns:p14="http://schemas.microsoft.com/office/powerpoint/2010/main" val="2879546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140968"/>
            <a:ext cx="8229600" cy="1080120"/>
          </a:xfrm>
        </p:spPr>
        <p:txBody>
          <a:bodyPr/>
          <a:lstStyle/>
          <a:p>
            <a:r>
              <a:rPr lang="en-CA" sz="2400" b="0" dirty="0">
                <a:solidFill>
                  <a:schemeClr val="tx1">
                    <a:lumMod val="95000"/>
                    <a:lumOff val="5000"/>
                  </a:schemeClr>
                </a:solidFill>
                <a:latin typeface="+mn-lt"/>
              </a:rPr>
              <a:t/>
            </a:r>
            <a:br>
              <a:rPr lang="en-CA" sz="2400" b="0" dirty="0">
                <a:solidFill>
                  <a:schemeClr val="tx1">
                    <a:lumMod val="95000"/>
                    <a:lumOff val="5000"/>
                  </a:schemeClr>
                </a:solidFill>
                <a:latin typeface="+mn-lt"/>
              </a:rPr>
            </a:br>
            <a:r>
              <a:rPr lang="en-CA" sz="4000" i="1" dirty="0" smtClean="0">
                <a:solidFill>
                  <a:schemeClr val="tx1">
                    <a:lumMod val="95000"/>
                    <a:lumOff val="5000"/>
                  </a:schemeClr>
                </a:solidFill>
                <a:latin typeface="+mn-lt"/>
              </a:rPr>
              <a:t>RANA can help!</a:t>
            </a:r>
            <a:endParaRPr lang="en-CA" sz="4000" i="1" dirty="0">
              <a:solidFill>
                <a:schemeClr val="tx1">
                  <a:lumMod val="95000"/>
                  <a:lumOff val="5000"/>
                </a:schemeClr>
              </a:solidFill>
              <a:latin typeface="+mn-lt"/>
            </a:endParaRPr>
          </a:p>
        </p:txBody>
      </p:sp>
      <p:sp>
        <p:nvSpPr>
          <p:cNvPr id="3" name="Content Placeholder 2"/>
          <p:cNvSpPr>
            <a:spLocks noGrp="1"/>
          </p:cNvSpPr>
          <p:nvPr>
            <p:ph idx="1"/>
          </p:nvPr>
        </p:nvSpPr>
        <p:spPr>
          <a:xfrm>
            <a:off x="539552" y="1340768"/>
            <a:ext cx="8229600" cy="1256928"/>
          </a:xfrm>
        </p:spPr>
        <p:txBody>
          <a:bodyPr/>
          <a:lstStyle/>
          <a:p>
            <a:pPr marL="0" indent="0">
              <a:buNone/>
            </a:pPr>
            <a:endParaRPr lang="en-CA" dirty="0" smtClean="0"/>
          </a:p>
          <a:p>
            <a:pPr marL="0" indent="0" algn="ctr">
              <a:buNone/>
            </a:pPr>
            <a:r>
              <a:rPr lang="en-CA" sz="4000" b="1" dirty="0" smtClean="0"/>
              <a:t>Questions?</a:t>
            </a:r>
            <a:endParaRPr lang="en-CA" sz="4000" b="1" dirty="0"/>
          </a:p>
        </p:txBody>
      </p:sp>
    </p:spTree>
    <p:extLst>
      <p:ext uri="{BB962C8B-B14F-4D97-AF65-F5344CB8AC3E}">
        <p14:creationId xmlns:p14="http://schemas.microsoft.com/office/powerpoint/2010/main" val="29611855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563563"/>
          </a:xfrm>
        </p:spPr>
        <p:txBody>
          <a:bodyPr/>
          <a:lstStyle/>
          <a:p>
            <a:r>
              <a:rPr lang="en-CA" dirty="0" smtClean="0"/>
              <a:t>Thank you!</a:t>
            </a:r>
            <a:endParaRPr lang="en-CA" dirty="0"/>
          </a:p>
        </p:txBody>
      </p:sp>
      <p:sp>
        <p:nvSpPr>
          <p:cNvPr id="3" name="Content Placeholder 2"/>
          <p:cNvSpPr>
            <a:spLocks noGrp="1"/>
          </p:cNvSpPr>
          <p:nvPr>
            <p:ph idx="1"/>
          </p:nvPr>
        </p:nvSpPr>
        <p:spPr>
          <a:xfrm>
            <a:off x="539552" y="1737148"/>
            <a:ext cx="5688632" cy="3240360"/>
          </a:xfrm>
        </p:spPr>
        <p:txBody>
          <a:bodyPr/>
          <a:lstStyle/>
          <a:p>
            <a:pPr marL="0" indent="0">
              <a:buNone/>
            </a:pPr>
            <a:r>
              <a:rPr lang="en-CA" dirty="0" smtClean="0"/>
              <a:t>Contact RANA:</a:t>
            </a:r>
          </a:p>
          <a:p>
            <a:pPr marL="0" indent="0">
              <a:buNone/>
            </a:pPr>
            <a:endParaRPr lang="en-CA" sz="1100" dirty="0" smtClean="0"/>
          </a:p>
          <a:p>
            <a:pPr marL="0" indent="0">
              <a:buNone/>
            </a:pPr>
            <a:r>
              <a:rPr lang="en-CA" sz="1800" dirty="0" smtClean="0"/>
              <a:t>Toll Free (in North America)</a:t>
            </a:r>
          </a:p>
          <a:p>
            <a:pPr marL="0" indent="0">
              <a:buNone/>
            </a:pPr>
            <a:r>
              <a:rPr lang="en-CA" dirty="0" smtClean="0"/>
              <a:t>1-866-294-1409</a:t>
            </a:r>
          </a:p>
          <a:p>
            <a:pPr marL="0" indent="0">
              <a:buNone/>
            </a:pPr>
            <a:endParaRPr lang="en-CA" sz="1100" dirty="0" smtClean="0"/>
          </a:p>
          <a:p>
            <a:pPr marL="0" indent="0">
              <a:buNone/>
            </a:pPr>
            <a:r>
              <a:rPr lang="en-CA" sz="1800" dirty="0" smtClean="0"/>
              <a:t>Phone (outside North America)</a:t>
            </a:r>
          </a:p>
          <a:p>
            <a:pPr marL="0" indent="0">
              <a:buNone/>
            </a:pPr>
            <a:r>
              <a:rPr lang="en-CA" dirty="0" smtClean="0"/>
              <a:t>1-204-272-5117</a:t>
            </a:r>
          </a:p>
          <a:p>
            <a:pPr marL="0" indent="0">
              <a:buNone/>
            </a:pPr>
            <a:endParaRPr lang="en-CA" dirty="0" smtClean="0"/>
          </a:p>
          <a:p>
            <a:pPr marL="0" indent="0">
              <a:buNone/>
            </a:pPr>
            <a:r>
              <a:rPr lang="en-CA" sz="1600" b="1" dirty="0" smtClean="0">
                <a:solidFill>
                  <a:srgbClr val="0070C0"/>
                </a:solidFill>
              </a:rPr>
              <a:t>www.ranacaregroup.com/mine-refuge-systems</a:t>
            </a:r>
            <a:endParaRPr lang="en-CA" sz="1600" b="1" dirty="0">
              <a:solidFill>
                <a:srgbClr val="0070C0"/>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8304" y="3429000"/>
            <a:ext cx="1584176" cy="201810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52528" y="1700808"/>
            <a:ext cx="2771800" cy="1835868"/>
          </a:xfrm>
          <a:prstGeom prst="rect">
            <a:avLst/>
          </a:prstGeom>
        </p:spPr>
      </p:pic>
    </p:spTree>
    <p:extLst>
      <p:ext uri="{BB962C8B-B14F-4D97-AF65-F5344CB8AC3E}">
        <p14:creationId xmlns:p14="http://schemas.microsoft.com/office/powerpoint/2010/main" val="41122520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X:\RANA Brand\RANA Resources (logos, fonts, design elements)\My Pictures\Refuge 1_TommyKnocker\Cameco Refuge Station_fix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938197"/>
            <a:ext cx="9217024" cy="5919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702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Standard Breathable Air</a:t>
            </a:r>
            <a:endParaRPr lang="en-CA" dirty="0"/>
          </a:p>
        </p:txBody>
      </p:sp>
      <p:sp>
        <p:nvSpPr>
          <p:cNvPr id="3" name="Content Placeholder 2"/>
          <p:cNvSpPr>
            <a:spLocks noGrp="1"/>
          </p:cNvSpPr>
          <p:nvPr>
            <p:ph idx="1"/>
          </p:nvPr>
        </p:nvSpPr>
        <p:spPr/>
        <p:txBody>
          <a:bodyPr/>
          <a:lstStyle/>
          <a:p>
            <a:pPr marL="0" indent="0">
              <a:buNone/>
            </a:pPr>
            <a:r>
              <a:rPr lang="en-CA" dirty="0"/>
              <a:t>The air we breathe </a:t>
            </a:r>
            <a:r>
              <a:rPr lang="en-CA" dirty="0" smtClean="0"/>
              <a:t>is </a:t>
            </a:r>
            <a:r>
              <a:rPr lang="en-CA" dirty="0"/>
              <a:t>made up of the </a:t>
            </a:r>
            <a:r>
              <a:rPr lang="en-CA" dirty="0" smtClean="0"/>
              <a:t>following </a:t>
            </a:r>
            <a:r>
              <a:rPr lang="en-CA" dirty="0"/>
              <a:t>gases</a:t>
            </a:r>
            <a:r>
              <a:rPr lang="en-CA" dirty="0" smtClean="0"/>
              <a:t>:</a:t>
            </a:r>
            <a:br>
              <a:rPr lang="en-CA" dirty="0" smtClean="0"/>
            </a:br>
            <a:endParaRPr lang="en-CA" sz="1400" dirty="0"/>
          </a:p>
          <a:p>
            <a:pPr lvl="0"/>
            <a:r>
              <a:rPr lang="en-CA" dirty="0"/>
              <a:t>Nitrogen (78</a:t>
            </a:r>
            <a:r>
              <a:rPr lang="en-CA" dirty="0" smtClean="0"/>
              <a:t>%)</a:t>
            </a:r>
            <a:br>
              <a:rPr lang="en-CA" dirty="0" smtClean="0"/>
            </a:br>
            <a:endParaRPr lang="en-CA" sz="1200" dirty="0"/>
          </a:p>
          <a:p>
            <a:pPr lvl="0"/>
            <a:r>
              <a:rPr lang="en-CA" dirty="0"/>
              <a:t>Oxygen (21</a:t>
            </a:r>
            <a:r>
              <a:rPr lang="en-CA" dirty="0" smtClean="0"/>
              <a:t>%)</a:t>
            </a:r>
            <a:br>
              <a:rPr lang="en-CA" dirty="0" smtClean="0"/>
            </a:br>
            <a:endParaRPr lang="en-CA" sz="1200" dirty="0"/>
          </a:p>
          <a:p>
            <a:pPr lvl="0"/>
            <a:r>
              <a:rPr lang="en-CA" dirty="0"/>
              <a:t>Argon (0.94</a:t>
            </a:r>
            <a:r>
              <a:rPr lang="en-CA" dirty="0" smtClean="0"/>
              <a:t>%)</a:t>
            </a:r>
            <a:br>
              <a:rPr lang="en-CA" dirty="0" smtClean="0"/>
            </a:br>
            <a:endParaRPr lang="en-CA" sz="1200" dirty="0"/>
          </a:p>
          <a:p>
            <a:pPr lvl="0"/>
            <a:r>
              <a:rPr lang="en-CA" dirty="0"/>
              <a:t>Carbon Dioxide (0.04</a:t>
            </a:r>
            <a:r>
              <a:rPr lang="en-CA" dirty="0" smtClean="0"/>
              <a:t>%)</a:t>
            </a:r>
            <a:br>
              <a:rPr lang="en-CA" dirty="0" smtClean="0"/>
            </a:br>
            <a:endParaRPr lang="en-CA" sz="1200" dirty="0"/>
          </a:p>
          <a:p>
            <a:pPr lvl="0"/>
            <a:r>
              <a:rPr lang="en-CA" dirty="0"/>
              <a:t>Other trace gases (0.02%)</a:t>
            </a:r>
          </a:p>
          <a:p>
            <a:endParaRPr lang="en-CA" dirty="0"/>
          </a:p>
        </p:txBody>
      </p:sp>
    </p:spTree>
    <p:extLst>
      <p:ext uri="{BB962C8B-B14F-4D97-AF65-F5344CB8AC3E}">
        <p14:creationId xmlns:p14="http://schemas.microsoft.com/office/powerpoint/2010/main" val="27583515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Process of Normal Human Breathing</a:t>
            </a:r>
            <a:endParaRPr lang="en-CA" dirty="0"/>
          </a:p>
        </p:txBody>
      </p:sp>
      <p:sp>
        <p:nvSpPr>
          <p:cNvPr id="3" name="Content Placeholder 2"/>
          <p:cNvSpPr>
            <a:spLocks noGrp="1"/>
          </p:cNvSpPr>
          <p:nvPr>
            <p:ph idx="1"/>
          </p:nvPr>
        </p:nvSpPr>
        <p:spPr>
          <a:xfrm>
            <a:off x="3659560" y="1556792"/>
            <a:ext cx="5037584" cy="3672408"/>
          </a:xfrm>
        </p:spPr>
        <p:txBody>
          <a:bodyPr/>
          <a:lstStyle/>
          <a:p>
            <a:pPr marL="0" indent="0">
              <a:buNone/>
            </a:pPr>
            <a:r>
              <a:rPr lang="en-CA" dirty="0"/>
              <a:t>When </a:t>
            </a:r>
            <a:r>
              <a:rPr lang="en-CA" dirty="0" smtClean="0"/>
              <a:t>we Inhale (breathe air in), </a:t>
            </a:r>
            <a:r>
              <a:rPr lang="en-CA" dirty="0"/>
              <a:t>our bodies consume oxygen and convert it to carbon dioxide. Exhaled air contains approximately 4.5% carbon </a:t>
            </a:r>
            <a:r>
              <a:rPr lang="en-CA" dirty="0" smtClean="0"/>
              <a:t>dioxide.</a:t>
            </a:r>
          </a:p>
          <a:p>
            <a:pPr marL="0" indent="0">
              <a:buNone/>
            </a:pPr>
            <a:endParaRPr lang="en-CA" sz="1400" i="1" dirty="0"/>
          </a:p>
          <a:p>
            <a:pPr marL="0" indent="0">
              <a:buNone/>
            </a:pPr>
            <a:r>
              <a:rPr lang="en-CA" i="1" dirty="0" smtClean="0"/>
              <a:t>Our </a:t>
            </a:r>
            <a:r>
              <a:rPr lang="en-CA" i="1" dirty="0"/>
              <a:t>bodies don’t do anything with the nitrogen or argon gas. </a:t>
            </a:r>
          </a:p>
          <a:p>
            <a:endParaRPr lang="en-CA"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844824"/>
            <a:ext cx="3048000" cy="2743200"/>
          </a:xfrm>
          <a:prstGeom prst="rect">
            <a:avLst/>
          </a:prstGeom>
        </p:spPr>
      </p:pic>
    </p:spTree>
    <p:extLst>
      <p:ext uri="{BB962C8B-B14F-4D97-AF65-F5344CB8AC3E}">
        <p14:creationId xmlns:p14="http://schemas.microsoft.com/office/powerpoint/2010/main" val="42509238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087421732"/>
              </p:ext>
            </p:extLst>
          </p:nvPr>
        </p:nvGraphicFramePr>
        <p:xfrm>
          <a:off x="1763688" y="1628800"/>
          <a:ext cx="5472608" cy="3707999"/>
        </p:xfrm>
        <a:graphic>
          <a:graphicData uri="http://schemas.openxmlformats.org/drawingml/2006/table">
            <a:tbl>
              <a:tblPr>
                <a:tableStyleId>{5C22544A-7EE6-4342-B048-85BDC9FD1C3A}</a:tableStyleId>
              </a:tblPr>
              <a:tblGrid>
                <a:gridCol w="2016224"/>
                <a:gridCol w="3456384"/>
              </a:tblGrid>
              <a:tr h="250916">
                <a:tc>
                  <a:txBody>
                    <a:bodyPr/>
                    <a:lstStyle/>
                    <a:p>
                      <a:pPr algn="ctr">
                        <a:lnSpc>
                          <a:spcPts val="1200"/>
                        </a:lnSpc>
                        <a:spcBef>
                          <a:spcPts val="450"/>
                        </a:spcBef>
                        <a:spcAft>
                          <a:spcPts val="270"/>
                        </a:spcAft>
                        <a:tabLst>
                          <a:tab pos="-457200" algn="l"/>
                        </a:tabLst>
                      </a:pPr>
                      <a:r>
                        <a:rPr lang="en-US" sz="1100" b="1" spc="-10" dirty="0">
                          <a:effectLst/>
                        </a:rPr>
                        <a:t>Concentration - %</a:t>
                      </a:r>
                      <a:endParaRPr lang="en-CA" sz="1100" b="1" dirty="0">
                        <a:effectLst/>
                        <a:latin typeface="Univers"/>
                        <a:ea typeface="Times New Roman"/>
                        <a:cs typeface="Times New Roman"/>
                      </a:endParaRPr>
                    </a:p>
                  </a:txBody>
                  <a:tcPr marL="76200" marR="7620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l">
                        <a:lnSpc>
                          <a:spcPts val="1200"/>
                        </a:lnSpc>
                        <a:spcBef>
                          <a:spcPts val="450"/>
                        </a:spcBef>
                        <a:spcAft>
                          <a:spcPts val="270"/>
                        </a:spcAft>
                        <a:tabLst>
                          <a:tab pos="1854200" algn="ctr"/>
                        </a:tabLst>
                      </a:pPr>
                      <a:r>
                        <a:rPr lang="en-US" sz="1100" b="1" spc="-10" dirty="0" smtClean="0">
                          <a:effectLst/>
                        </a:rPr>
                        <a:t>Physiological </a:t>
                      </a:r>
                      <a:r>
                        <a:rPr lang="en-US" sz="1100" b="1" spc="-10" dirty="0">
                          <a:effectLst/>
                        </a:rPr>
                        <a:t>Effects*</a:t>
                      </a:r>
                      <a:endParaRPr lang="en-CA" sz="1100" b="1" dirty="0">
                        <a:effectLst/>
                        <a:latin typeface="Univers"/>
                        <a:ea typeface="Times New Roman"/>
                        <a:cs typeface="Times New Roman"/>
                      </a:endParaRPr>
                    </a:p>
                  </a:txBody>
                  <a:tcPr marL="76200" marR="7620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493869">
                <a:tc>
                  <a:txBody>
                    <a:bodyPr/>
                    <a:lstStyle/>
                    <a:p>
                      <a:pPr algn="ctr">
                        <a:lnSpc>
                          <a:spcPts val="1200"/>
                        </a:lnSpc>
                        <a:spcBef>
                          <a:spcPts val="450"/>
                        </a:spcBef>
                        <a:spcAft>
                          <a:spcPts val="270"/>
                        </a:spcAft>
                        <a:tabLst>
                          <a:tab pos="-457200" algn="l"/>
                        </a:tabLst>
                      </a:pPr>
                      <a:r>
                        <a:rPr lang="en-US" sz="1100" spc="-10" dirty="0" smtClean="0">
                          <a:effectLst/>
                        </a:rPr>
                        <a:t>20.9</a:t>
                      </a:r>
                      <a:r>
                        <a:rPr lang="en-US" sz="1100" spc="-10" dirty="0">
                          <a:effectLst/>
                        </a:rPr>
                        <a:t>%</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l">
                        <a:lnSpc>
                          <a:spcPts val="1200"/>
                        </a:lnSpc>
                        <a:spcBef>
                          <a:spcPts val="450"/>
                        </a:spcBef>
                        <a:spcAft>
                          <a:spcPts val="270"/>
                        </a:spcAft>
                        <a:tabLst>
                          <a:tab pos="-457200" algn="l"/>
                        </a:tabLst>
                      </a:pPr>
                      <a:r>
                        <a:rPr lang="en-US" sz="1100" spc="-10" dirty="0" smtClean="0">
                          <a:effectLst/>
                        </a:rPr>
                        <a:t>Normal </a:t>
                      </a:r>
                      <a:r>
                        <a:rPr lang="en-US" sz="1100" spc="-10" dirty="0">
                          <a:effectLst/>
                        </a:rPr>
                        <a:t>Concentration - no effect.</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493869">
                <a:tc>
                  <a:txBody>
                    <a:bodyPr/>
                    <a:lstStyle/>
                    <a:p>
                      <a:pPr algn="ctr">
                        <a:lnSpc>
                          <a:spcPts val="1200"/>
                        </a:lnSpc>
                        <a:spcBef>
                          <a:spcPts val="450"/>
                        </a:spcBef>
                        <a:spcAft>
                          <a:spcPts val="270"/>
                        </a:spcAft>
                        <a:tabLst>
                          <a:tab pos="-457200" algn="l"/>
                        </a:tabLst>
                      </a:pPr>
                      <a:r>
                        <a:rPr lang="en-US" sz="1100" spc="-10" dirty="0">
                          <a:effectLst/>
                        </a:rPr>
                        <a:t>19.5%</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algn="l">
                        <a:lnSpc>
                          <a:spcPts val="1200"/>
                        </a:lnSpc>
                        <a:spcBef>
                          <a:spcPts val="450"/>
                        </a:spcBef>
                        <a:spcAft>
                          <a:spcPts val="270"/>
                        </a:spcAft>
                        <a:tabLst>
                          <a:tab pos="-457200" algn="l"/>
                        </a:tabLst>
                      </a:pPr>
                      <a:r>
                        <a:rPr lang="en-US" sz="1100" spc="-10" dirty="0">
                          <a:effectLst/>
                        </a:rPr>
                        <a:t>Minimum Acceptable Value.</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tcPr>
                </a:tc>
              </a:tr>
              <a:tr h="493869">
                <a:tc>
                  <a:txBody>
                    <a:bodyPr/>
                    <a:lstStyle/>
                    <a:p>
                      <a:pPr algn="ctr">
                        <a:lnSpc>
                          <a:spcPts val="1200"/>
                        </a:lnSpc>
                        <a:spcBef>
                          <a:spcPts val="450"/>
                        </a:spcBef>
                        <a:spcAft>
                          <a:spcPts val="270"/>
                        </a:spcAft>
                        <a:tabLst>
                          <a:tab pos="-457200" algn="l"/>
                        </a:tabLst>
                      </a:pPr>
                      <a:r>
                        <a:rPr lang="en-US" sz="1100" spc="-10" dirty="0">
                          <a:effectLst/>
                        </a:rPr>
                        <a:t>18.0%</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algn="l">
                        <a:lnSpc>
                          <a:spcPts val="1200"/>
                        </a:lnSpc>
                        <a:spcBef>
                          <a:spcPts val="450"/>
                        </a:spcBef>
                        <a:spcAft>
                          <a:spcPts val="270"/>
                        </a:spcAft>
                        <a:tabLst>
                          <a:tab pos="-457200" algn="l"/>
                        </a:tabLst>
                      </a:pPr>
                      <a:r>
                        <a:rPr lang="en-US" sz="1100" spc="-10" dirty="0">
                          <a:effectLst/>
                        </a:rPr>
                        <a:t>Slight increase in breathing effort.</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tcPr>
                </a:tc>
              </a:tr>
              <a:tr h="493869">
                <a:tc>
                  <a:txBody>
                    <a:bodyPr/>
                    <a:lstStyle/>
                    <a:p>
                      <a:pPr algn="ctr">
                        <a:lnSpc>
                          <a:spcPts val="1200"/>
                        </a:lnSpc>
                        <a:spcBef>
                          <a:spcPts val="450"/>
                        </a:spcBef>
                        <a:spcAft>
                          <a:spcPts val="270"/>
                        </a:spcAft>
                        <a:tabLst>
                          <a:tab pos="-457200" algn="l"/>
                        </a:tabLst>
                      </a:pPr>
                      <a:r>
                        <a:rPr lang="en-US" sz="1100" spc="-10" dirty="0">
                          <a:effectLst/>
                        </a:rPr>
                        <a:t>16.0%</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algn="l">
                        <a:lnSpc>
                          <a:spcPts val="1200"/>
                        </a:lnSpc>
                        <a:spcAft>
                          <a:spcPts val="270"/>
                        </a:spcAft>
                        <a:tabLst>
                          <a:tab pos="-457200" algn="l"/>
                        </a:tabLst>
                      </a:pPr>
                      <a:r>
                        <a:rPr lang="en-US" sz="1100" spc="-10" dirty="0" smtClean="0">
                          <a:effectLst/>
                        </a:rPr>
                        <a:t>Increase </a:t>
                      </a:r>
                      <a:r>
                        <a:rPr lang="en-US" sz="1100" spc="-10" dirty="0">
                          <a:effectLst/>
                        </a:rPr>
                        <a:t>in pulse and breathing rate.</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tcPr>
                </a:tc>
              </a:tr>
              <a:tr h="493869">
                <a:tc>
                  <a:txBody>
                    <a:bodyPr/>
                    <a:lstStyle/>
                    <a:p>
                      <a:pPr algn="ctr">
                        <a:lnSpc>
                          <a:spcPts val="1200"/>
                        </a:lnSpc>
                        <a:spcBef>
                          <a:spcPts val="450"/>
                        </a:spcBef>
                        <a:spcAft>
                          <a:spcPts val="270"/>
                        </a:spcAft>
                        <a:tabLst>
                          <a:tab pos="-457200" algn="l"/>
                        </a:tabLst>
                      </a:pPr>
                      <a:r>
                        <a:rPr lang="en-US" sz="1100" spc="-10" dirty="0">
                          <a:effectLst/>
                        </a:rPr>
                        <a:t>14.0%</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algn="l">
                        <a:lnSpc>
                          <a:spcPts val="1200"/>
                        </a:lnSpc>
                        <a:spcBef>
                          <a:spcPts val="450"/>
                        </a:spcBef>
                        <a:spcAft>
                          <a:spcPts val="0"/>
                        </a:spcAft>
                        <a:tabLst>
                          <a:tab pos="-457200" algn="l"/>
                        </a:tabLst>
                      </a:pPr>
                      <a:r>
                        <a:rPr lang="en-US" sz="1100" spc="-10" dirty="0">
                          <a:effectLst/>
                        </a:rPr>
                        <a:t>Abnormal fatigue </a:t>
                      </a:r>
                      <a:r>
                        <a:rPr lang="en-US" sz="1100" spc="-10" dirty="0" smtClean="0">
                          <a:effectLst/>
                        </a:rPr>
                        <a:t>, </a:t>
                      </a:r>
                      <a:r>
                        <a:rPr lang="en-US" sz="1100" spc="-10" dirty="0">
                          <a:effectLst/>
                        </a:rPr>
                        <a:t>emotional </a:t>
                      </a:r>
                      <a:r>
                        <a:rPr lang="en-US" sz="1100" spc="-10" dirty="0" smtClean="0">
                          <a:effectLst/>
                        </a:rPr>
                        <a:t>upset, impaired </a:t>
                      </a:r>
                      <a:r>
                        <a:rPr lang="en-US" sz="1100" spc="-10" dirty="0">
                          <a:effectLst/>
                        </a:rPr>
                        <a:t>judgment, </a:t>
                      </a:r>
                      <a:r>
                        <a:rPr lang="en-US" sz="1100" spc="-10" dirty="0" smtClean="0">
                          <a:effectLst/>
                        </a:rPr>
                        <a:t>faulty </a:t>
                      </a:r>
                      <a:r>
                        <a:rPr lang="en-US" sz="1100" spc="-10" dirty="0">
                          <a:effectLst/>
                        </a:rPr>
                        <a:t>coordination.</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tcPr>
                </a:tc>
              </a:tr>
              <a:tr h="493869">
                <a:tc>
                  <a:txBody>
                    <a:bodyPr/>
                    <a:lstStyle/>
                    <a:p>
                      <a:pPr algn="ctr">
                        <a:lnSpc>
                          <a:spcPts val="1200"/>
                        </a:lnSpc>
                        <a:spcBef>
                          <a:spcPts val="450"/>
                        </a:spcBef>
                        <a:spcAft>
                          <a:spcPts val="270"/>
                        </a:spcAft>
                        <a:tabLst>
                          <a:tab pos="-457200" algn="l"/>
                        </a:tabLst>
                      </a:pPr>
                      <a:r>
                        <a:rPr lang="en-US" sz="1100" spc="-10" dirty="0">
                          <a:effectLst/>
                        </a:rPr>
                        <a:t>12.0%</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algn="l">
                        <a:lnSpc>
                          <a:spcPts val="1200"/>
                        </a:lnSpc>
                        <a:spcBef>
                          <a:spcPts val="450"/>
                        </a:spcBef>
                        <a:spcAft>
                          <a:spcPts val="270"/>
                        </a:spcAft>
                        <a:tabLst>
                          <a:tab pos="-457200" algn="l"/>
                        </a:tabLst>
                      </a:pPr>
                      <a:r>
                        <a:rPr lang="en-US" sz="1100" spc="-10" dirty="0">
                          <a:effectLst/>
                        </a:rPr>
                        <a:t>Impaired respiration can cause cardiac damage, poor judgment, discomfort, vomiting, nausea.</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tcPr>
                </a:tc>
              </a:tr>
              <a:tr h="493869">
                <a:tc>
                  <a:txBody>
                    <a:bodyPr/>
                    <a:lstStyle/>
                    <a:p>
                      <a:pPr algn="ctr">
                        <a:lnSpc>
                          <a:spcPts val="1200"/>
                        </a:lnSpc>
                        <a:spcBef>
                          <a:spcPts val="450"/>
                        </a:spcBef>
                        <a:spcAft>
                          <a:spcPts val="270"/>
                        </a:spcAft>
                        <a:tabLst>
                          <a:tab pos="-457200" algn="l"/>
                        </a:tabLst>
                      </a:pPr>
                      <a:r>
                        <a:rPr lang="en-US" sz="1100" spc="-10" dirty="0">
                          <a:effectLst/>
                        </a:rPr>
                        <a:t>&lt; 10.0%</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algn="l">
                        <a:lnSpc>
                          <a:spcPts val="1200"/>
                        </a:lnSpc>
                        <a:spcBef>
                          <a:spcPts val="450"/>
                        </a:spcBef>
                        <a:spcAft>
                          <a:spcPts val="270"/>
                        </a:spcAft>
                        <a:tabLst>
                          <a:tab pos="-457200" algn="l"/>
                        </a:tabLst>
                      </a:pPr>
                      <a:r>
                        <a:rPr lang="en-US" sz="1100" spc="-10" dirty="0">
                          <a:effectLst/>
                        </a:rPr>
                        <a:t>Unconsciousness, Death.</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tcPr>
                </a:tc>
              </a:tr>
            </a:tbl>
          </a:graphicData>
        </a:graphic>
      </p:graphicFrame>
      <p:sp>
        <p:nvSpPr>
          <p:cNvPr id="7" name="Title 1"/>
          <p:cNvSpPr>
            <a:spLocks noGrp="1"/>
          </p:cNvSpPr>
          <p:nvPr>
            <p:ph type="title"/>
          </p:nvPr>
        </p:nvSpPr>
        <p:spPr>
          <a:xfrm>
            <a:off x="457200" y="762000"/>
            <a:ext cx="8229600" cy="609600"/>
          </a:xfrm>
        </p:spPr>
        <p:txBody>
          <a:bodyPr/>
          <a:lstStyle/>
          <a:p>
            <a:r>
              <a:rPr lang="en-CA" dirty="0" smtClean="0"/>
              <a:t>Oxygen Depletion</a:t>
            </a:r>
            <a:endParaRPr lang="en-CA" dirty="0"/>
          </a:p>
        </p:txBody>
      </p:sp>
    </p:spTree>
    <p:extLst>
      <p:ext uri="{BB962C8B-B14F-4D97-AF65-F5344CB8AC3E}">
        <p14:creationId xmlns:p14="http://schemas.microsoft.com/office/powerpoint/2010/main" val="42161903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Carbon Dioxide Accumulations</a:t>
            </a:r>
            <a:endParaRPr lang="en-CA"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80253944"/>
              </p:ext>
            </p:extLst>
          </p:nvPr>
        </p:nvGraphicFramePr>
        <p:xfrm>
          <a:off x="1979712" y="1484784"/>
          <a:ext cx="5616624" cy="3890226"/>
        </p:xfrm>
        <a:graphic>
          <a:graphicData uri="http://schemas.openxmlformats.org/drawingml/2006/table">
            <a:tbl>
              <a:tblPr>
                <a:tableStyleId>{5C22544A-7EE6-4342-B048-85BDC9FD1C3A}</a:tableStyleId>
              </a:tblPr>
              <a:tblGrid>
                <a:gridCol w="1944216"/>
                <a:gridCol w="3672408"/>
              </a:tblGrid>
              <a:tr h="424000">
                <a:tc>
                  <a:txBody>
                    <a:bodyPr/>
                    <a:lstStyle/>
                    <a:p>
                      <a:pPr algn="ctr">
                        <a:lnSpc>
                          <a:spcPts val="1200"/>
                        </a:lnSpc>
                        <a:spcBef>
                          <a:spcPts val="450"/>
                        </a:spcBef>
                        <a:spcAft>
                          <a:spcPts val="270"/>
                        </a:spcAft>
                        <a:tabLst>
                          <a:tab pos="-457200" algn="l"/>
                        </a:tabLst>
                      </a:pPr>
                      <a:r>
                        <a:rPr lang="en-US" sz="1100" b="1" spc="-10" dirty="0">
                          <a:effectLst/>
                        </a:rPr>
                        <a:t>Concentration - PPM</a:t>
                      </a:r>
                      <a:endParaRPr lang="en-CA" sz="1100" b="1" dirty="0">
                        <a:effectLst/>
                        <a:latin typeface="Univers"/>
                        <a:ea typeface="Times New Roman"/>
                        <a:cs typeface="Times New Roman"/>
                      </a:endParaRPr>
                    </a:p>
                  </a:txBody>
                  <a:tcPr marL="76200" marR="7620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l">
                        <a:lnSpc>
                          <a:spcPts val="1200"/>
                        </a:lnSpc>
                        <a:spcBef>
                          <a:spcPts val="450"/>
                        </a:spcBef>
                        <a:spcAft>
                          <a:spcPts val="270"/>
                        </a:spcAft>
                        <a:tabLst>
                          <a:tab pos="1854200" algn="ctr"/>
                        </a:tabLst>
                      </a:pPr>
                      <a:r>
                        <a:rPr lang="en-US" sz="1100" b="1" spc="-10" dirty="0" smtClean="0">
                          <a:effectLst/>
                        </a:rPr>
                        <a:t>Physiological </a:t>
                      </a:r>
                      <a:r>
                        <a:rPr lang="en-US" sz="1100" b="1" spc="-10" dirty="0">
                          <a:effectLst/>
                        </a:rPr>
                        <a:t>Effects*</a:t>
                      </a:r>
                      <a:endParaRPr lang="en-CA" sz="1100" b="1" dirty="0">
                        <a:effectLst/>
                        <a:latin typeface="Univers"/>
                        <a:ea typeface="Times New Roman"/>
                        <a:cs typeface="Times New Roman"/>
                      </a:endParaRPr>
                    </a:p>
                  </a:txBody>
                  <a:tcPr marL="76200" marR="7620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484571">
                <a:tc>
                  <a:txBody>
                    <a:bodyPr/>
                    <a:lstStyle/>
                    <a:p>
                      <a:pPr algn="ctr">
                        <a:lnSpc>
                          <a:spcPts val="1200"/>
                        </a:lnSpc>
                        <a:spcBef>
                          <a:spcPts val="450"/>
                        </a:spcBef>
                        <a:spcAft>
                          <a:spcPts val="270"/>
                        </a:spcAft>
                        <a:tabLst>
                          <a:tab pos="-457200" algn="l"/>
                        </a:tabLst>
                      </a:pPr>
                      <a:r>
                        <a:rPr lang="en-US" sz="1100" spc="-10" dirty="0" smtClean="0">
                          <a:effectLst/>
                        </a:rPr>
                        <a:t>350 – 400</a:t>
                      </a:r>
                    </a:p>
                  </a:txBody>
                  <a:tcPr marL="76200" marR="7620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nSpc>
                          <a:spcPts val="1200"/>
                        </a:lnSpc>
                        <a:spcBef>
                          <a:spcPts val="450"/>
                        </a:spcBef>
                        <a:spcAft>
                          <a:spcPts val="270"/>
                        </a:spcAft>
                        <a:tabLst>
                          <a:tab pos="-457200" algn="l"/>
                        </a:tabLst>
                      </a:pPr>
                      <a:r>
                        <a:rPr lang="en-US" sz="1100" spc="-10" dirty="0">
                          <a:effectLst/>
                        </a:rPr>
                        <a:t>Normal Concentration - no effect</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484571">
                <a:tc>
                  <a:txBody>
                    <a:bodyPr/>
                    <a:lstStyle/>
                    <a:p>
                      <a:pPr algn="ctr">
                        <a:lnSpc>
                          <a:spcPts val="1200"/>
                        </a:lnSpc>
                        <a:spcBef>
                          <a:spcPts val="450"/>
                        </a:spcBef>
                        <a:spcAft>
                          <a:spcPts val="270"/>
                        </a:spcAft>
                        <a:tabLst>
                          <a:tab pos="-457200" algn="l"/>
                        </a:tabLst>
                      </a:pPr>
                      <a:r>
                        <a:rPr lang="en-US" sz="1100" spc="-10" dirty="0">
                          <a:effectLst/>
                        </a:rPr>
                        <a:t>5,000</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marL="0" marR="0" indent="0" algn="l" defTabSz="914400" rtl="0" eaLnBrk="1" fontAlgn="auto" latinLnBrk="0" hangingPunct="1">
                        <a:lnSpc>
                          <a:spcPts val="1200"/>
                        </a:lnSpc>
                        <a:spcBef>
                          <a:spcPts val="450"/>
                        </a:spcBef>
                        <a:spcAft>
                          <a:spcPts val="0"/>
                        </a:spcAft>
                        <a:buClrTx/>
                        <a:buSzTx/>
                        <a:buFontTx/>
                        <a:buNone/>
                        <a:tabLst>
                          <a:tab pos="-457200" algn="l"/>
                        </a:tabLst>
                        <a:defRPr/>
                      </a:pPr>
                      <a:r>
                        <a:rPr lang="en-US" sz="1100" spc="-10" dirty="0" smtClean="0">
                          <a:effectLst/>
                        </a:rPr>
                        <a:t>Slight increase in breathing rate.</a:t>
                      </a:r>
                      <a:endParaRPr lang="en-CA" sz="1100" dirty="0" smtClean="0">
                        <a:effectLst/>
                        <a:latin typeface="Univers"/>
                        <a:ea typeface="Times New Roman"/>
                        <a:cs typeface="Times New Roman"/>
                      </a:endParaRPr>
                    </a:p>
                    <a:p>
                      <a:pPr>
                        <a:lnSpc>
                          <a:spcPts val="1200"/>
                        </a:lnSpc>
                        <a:spcBef>
                          <a:spcPts val="450"/>
                        </a:spcBef>
                        <a:spcAft>
                          <a:spcPts val="0"/>
                        </a:spcAft>
                        <a:tabLst>
                          <a:tab pos="-457200" algn="l"/>
                        </a:tabLst>
                      </a:pPr>
                      <a:r>
                        <a:rPr lang="en-US" sz="1100" spc="-10" dirty="0" smtClean="0">
                          <a:effectLst/>
                        </a:rPr>
                        <a:t>Time-Weighted </a:t>
                      </a:r>
                      <a:r>
                        <a:rPr lang="en-US" sz="1100" spc="-10" dirty="0">
                          <a:effectLst/>
                        </a:rPr>
                        <a:t>Threshold Limit Value (TLV-TWA</a:t>
                      </a:r>
                      <a:r>
                        <a:rPr lang="en-US" sz="1100" spc="-10" dirty="0" smtClean="0">
                          <a:effectLst/>
                        </a:rPr>
                        <a:t>).</a:t>
                      </a:r>
                      <a:endParaRPr lang="en-CA" sz="1100" dirty="0">
                        <a:effectLst/>
                      </a:endParaRPr>
                    </a:p>
                  </a:txBody>
                  <a:tcPr marL="76200" marR="76200" marT="0" marB="0" anchor="ctr">
                    <a:lnL w="12700" cap="flat" cmpd="sng" algn="ctr">
                      <a:solidFill>
                        <a:schemeClr val="tx1"/>
                      </a:solidFill>
                      <a:prstDash val="solid"/>
                      <a:round/>
                      <a:headEnd type="none" w="med" len="med"/>
                      <a:tailEnd type="none" w="med" len="med"/>
                    </a:lnL>
                  </a:tcPr>
                </a:tc>
              </a:tr>
              <a:tr h="484571">
                <a:tc>
                  <a:txBody>
                    <a:bodyPr/>
                    <a:lstStyle/>
                    <a:p>
                      <a:pPr algn="ctr">
                        <a:lnSpc>
                          <a:spcPts val="1200"/>
                        </a:lnSpc>
                        <a:spcBef>
                          <a:spcPts val="450"/>
                        </a:spcBef>
                        <a:spcAft>
                          <a:spcPts val="270"/>
                        </a:spcAft>
                        <a:tabLst>
                          <a:tab pos="-457200" algn="l"/>
                        </a:tabLst>
                      </a:pPr>
                      <a:r>
                        <a:rPr lang="en-US" sz="1100" spc="-10" dirty="0">
                          <a:effectLst/>
                        </a:rPr>
                        <a:t>10,000</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a:lnSpc>
                          <a:spcPts val="1200"/>
                        </a:lnSpc>
                        <a:spcBef>
                          <a:spcPts val="450"/>
                        </a:spcBef>
                        <a:spcAft>
                          <a:spcPts val="270"/>
                        </a:spcAft>
                        <a:tabLst>
                          <a:tab pos="-457200" algn="l"/>
                        </a:tabLst>
                      </a:pPr>
                      <a:r>
                        <a:rPr lang="en-US" sz="1100" spc="-10" dirty="0">
                          <a:effectLst/>
                        </a:rPr>
                        <a:t>Headache, Increased rate of breathing.</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tcPr>
                </a:tc>
              </a:tr>
              <a:tr h="484571">
                <a:tc>
                  <a:txBody>
                    <a:bodyPr/>
                    <a:lstStyle/>
                    <a:p>
                      <a:pPr algn="ctr">
                        <a:lnSpc>
                          <a:spcPts val="1200"/>
                        </a:lnSpc>
                        <a:spcBef>
                          <a:spcPts val="450"/>
                        </a:spcBef>
                        <a:spcAft>
                          <a:spcPts val="270"/>
                        </a:spcAft>
                        <a:tabLst>
                          <a:tab pos="-457200" algn="l"/>
                        </a:tabLst>
                      </a:pPr>
                      <a:r>
                        <a:rPr lang="en-US" sz="1100" spc="-10" dirty="0">
                          <a:effectLst/>
                        </a:rPr>
                        <a:t>30,000</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a:lnSpc>
                          <a:spcPts val="1200"/>
                        </a:lnSpc>
                        <a:spcBef>
                          <a:spcPts val="450"/>
                        </a:spcBef>
                        <a:spcAft>
                          <a:spcPts val="270"/>
                        </a:spcAft>
                        <a:tabLst>
                          <a:tab pos="-457200" algn="l"/>
                        </a:tabLst>
                      </a:pPr>
                      <a:endParaRPr lang="en-US" sz="1100" spc="-10" dirty="0" smtClean="0">
                        <a:effectLst/>
                      </a:endParaRPr>
                    </a:p>
                    <a:p>
                      <a:pPr>
                        <a:lnSpc>
                          <a:spcPts val="1200"/>
                        </a:lnSpc>
                        <a:spcBef>
                          <a:spcPts val="450"/>
                        </a:spcBef>
                        <a:spcAft>
                          <a:spcPts val="270"/>
                        </a:spcAft>
                        <a:tabLst>
                          <a:tab pos="-457200" algn="l"/>
                        </a:tabLst>
                      </a:pPr>
                      <a:r>
                        <a:rPr lang="en-US" sz="1100" spc="-10" dirty="0" smtClean="0">
                          <a:effectLst/>
                        </a:rPr>
                        <a:t>Short-Term Exposure Limit (TLV-STEL).</a:t>
                      </a:r>
                      <a:r>
                        <a:rPr lang="en-US" sz="1100" spc="-10" baseline="0" dirty="0" smtClean="0">
                          <a:effectLst/>
                          <a:latin typeface="+mn-lt"/>
                          <a:cs typeface="+mn-cs"/>
                        </a:rPr>
                        <a:t/>
                      </a:r>
                      <a:br>
                        <a:rPr lang="en-US" sz="1100" spc="-10" baseline="0" dirty="0" smtClean="0">
                          <a:effectLst/>
                          <a:latin typeface="+mn-lt"/>
                          <a:cs typeface="+mn-cs"/>
                        </a:rPr>
                      </a:br>
                      <a:endParaRPr lang="en-CA" sz="1100" spc="0" baseline="0" dirty="0" smtClean="0">
                        <a:effectLst/>
                        <a:latin typeface="Univers"/>
                        <a:cs typeface="Times New Roman"/>
                      </a:endParaRPr>
                    </a:p>
                  </a:txBody>
                  <a:tcPr marL="76200" marR="76200" marT="0" marB="0" anchor="ctr">
                    <a:lnL w="12700" cap="flat" cmpd="sng" algn="ctr">
                      <a:solidFill>
                        <a:schemeClr val="tx1"/>
                      </a:solidFill>
                      <a:prstDash val="solid"/>
                      <a:round/>
                      <a:headEnd type="none" w="med" len="med"/>
                      <a:tailEnd type="none" w="med" len="med"/>
                    </a:lnL>
                  </a:tcPr>
                </a:tc>
              </a:tr>
              <a:tr h="484571">
                <a:tc>
                  <a:txBody>
                    <a:bodyPr/>
                    <a:lstStyle/>
                    <a:p>
                      <a:pPr algn="ctr">
                        <a:lnSpc>
                          <a:spcPts val="1200"/>
                        </a:lnSpc>
                        <a:spcBef>
                          <a:spcPts val="450"/>
                        </a:spcBef>
                        <a:spcAft>
                          <a:spcPts val="270"/>
                        </a:spcAft>
                        <a:tabLst>
                          <a:tab pos="-457200" algn="l"/>
                        </a:tabLst>
                      </a:pPr>
                      <a:r>
                        <a:rPr lang="en-US" sz="1100" spc="-10" dirty="0">
                          <a:effectLst/>
                        </a:rPr>
                        <a:t>50,000</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a:lnSpc>
                          <a:spcPts val="1200"/>
                        </a:lnSpc>
                        <a:spcBef>
                          <a:spcPts val="450"/>
                        </a:spcBef>
                        <a:spcAft>
                          <a:spcPts val="270"/>
                        </a:spcAft>
                        <a:tabLst>
                          <a:tab pos="-457200" algn="l"/>
                        </a:tabLst>
                      </a:pPr>
                      <a:r>
                        <a:rPr lang="en-US" sz="1100" spc="-10" dirty="0">
                          <a:effectLst/>
                        </a:rPr>
                        <a:t>Panting, Discomfort, Intoxication in 30 minutes.</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tcPr>
                </a:tc>
              </a:tr>
              <a:tr h="484571">
                <a:tc>
                  <a:txBody>
                    <a:bodyPr/>
                    <a:lstStyle/>
                    <a:p>
                      <a:pPr algn="ctr">
                        <a:lnSpc>
                          <a:spcPts val="1200"/>
                        </a:lnSpc>
                        <a:spcBef>
                          <a:spcPts val="450"/>
                        </a:spcBef>
                        <a:spcAft>
                          <a:spcPts val="270"/>
                        </a:spcAft>
                        <a:tabLst>
                          <a:tab pos="-457200" algn="l"/>
                        </a:tabLst>
                      </a:pPr>
                      <a:r>
                        <a:rPr lang="en-US" sz="1100" spc="-10" dirty="0">
                          <a:effectLst/>
                        </a:rPr>
                        <a:t>100,000</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a:lnSpc>
                          <a:spcPts val="1200"/>
                        </a:lnSpc>
                        <a:spcBef>
                          <a:spcPts val="450"/>
                        </a:spcBef>
                        <a:spcAft>
                          <a:spcPts val="270"/>
                        </a:spcAft>
                        <a:tabLst>
                          <a:tab pos="-457200" algn="l"/>
                        </a:tabLst>
                      </a:pPr>
                      <a:r>
                        <a:rPr lang="en-US" sz="1100" spc="-10" dirty="0">
                          <a:effectLst/>
                        </a:rPr>
                        <a:t>Unconsciousness</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tcPr>
                </a:tc>
              </a:tr>
              <a:tr h="484571">
                <a:tc>
                  <a:txBody>
                    <a:bodyPr/>
                    <a:lstStyle/>
                    <a:p>
                      <a:pPr algn="ctr">
                        <a:lnSpc>
                          <a:spcPts val="1200"/>
                        </a:lnSpc>
                        <a:spcBef>
                          <a:spcPts val="450"/>
                        </a:spcBef>
                        <a:spcAft>
                          <a:spcPts val="270"/>
                        </a:spcAft>
                        <a:tabLst>
                          <a:tab pos="-457200" algn="l"/>
                        </a:tabLst>
                      </a:pPr>
                      <a:r>
                        <a:rPr lang="en-US" sz="1100" spc="-10" dirty="0">
                          <a:effectLst/>
                        </a:rPr>
                        <a:t>&gt;100,000</a:t>
                      </a:r>
                      <a:endParaRPr lang="en-CA" sz="1100" dirty="0">
                        <a:effectLst/>
                        <a:latin typeface="Univers"/>
                        <a:ea typeface="Times New Roman"/>
                        <a:cs typeface="Times New Roman"/>
                      </a:endParaRPr>
                    </a:p>
                  </a:txBody>
                  <a:tcPr marL="76200" marR="76200" marT="0" marB="0" anchor="ctr">
                    <a:lnR w="12700" cap="flat" cmpd="sng" algn="ctr">
                      <a:solidFill>
                        <a:schemeClr val="tx1"/>
                      </a:solidFill>
                      <a:prstDash val="solid"/>
                      <a:round/>
                      <a:headEnd type="none" w="med" len="med"/>
                      <a:tailEnd type="none" w="med" len="med"/>
                    </a:lnR>
                  </a:tcPr>
                </a:tc>
                <a:tc>
                  <a:txBody>
                    <a:bodyPr/>
                    <a:lstStyle/>
                    <a:p>
                      <a:pPr>
                        <a:lnSpc>
                          <a:spcPts val="1200"/>
                        </a:lnSpc>
                        <a:spcBef>
                          <a:spcPts val="450"/>
                        </a:spcBef>
                        <a:spcAft>
                          <a:spcPts val="270"/>
                        </a:spcAft>
                        <a:tabLst>
                          <a:tab pos="-457200" algn="l"/>
                        </a:tabLst>
                      </a:pPr>
                      <a:r>
                        <a:rPr lang="en-US" sz="1100" spc="-10" dirty="0">
                          <a:effectLst/>
                        </a:rPr>
                        <a:t>Unconsciousness in one minute, Death.</a:t>
                      </a:r>
                      <a:endParaRPr lang="en-CA" sz="1100" dirty="0">
                        <a:effectLst/>
                        <a:latin typeface="Univers"/>
                        <a:ea typeface="Times New Roman"/>
                        <a:cs typeface="Times New Roman"/>
                      </a:endParaRPr>
                    </a:p>
                  </a:txBody>
                  <a:tcPr marL="76200" marR="76200" marT="0" marB="0" anchor="ctr">
                    <a:lnL w="12700" cap="flat" cmpd="sng" algn="ctr">
                      <a:solidFill>
                        <a:schemeClr val="tx1"/>
                      </a:solidFill>
                      <a:prstDash val="solid"/>
                      <a:round/>
                      <a:headEnd type="none" w="med" len="med"/>
                      <a:tailEnd type="none" w="med" len="med"/>
                    </a:lnL>
                  </a:tcPr>
                </a:tc>
              </a:tr>
            </a:tbl>
          </a:graphicData>
        </a:graphic>
      </p:graphicFrame>
    </p:spTree>
    <p:extLst>
      <p:ext uri="{BB962C8B-B14F-4D97-AF65-F5344CB8AC3E}">
        <p14:creationId xmlns:p14="http://schemas.microsoft.com/office/powerpoint/2010/main" val="5708165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0234" y="1772816"/>
            <a:ext cx="4791758" cy="3240360"/>
          </a:xfrm>
          <a:prstGeom prst="rect">
            <a:avLst/>
          </a:prstGeom>
        </p:spPr>
      </p:pic>
      <p:sp>
        <p:nvSpPr>
          <p:cNvPr id="3" name="TextBox 2"/>
          <p:cNvSpPr txBox="1"/>
          <p:nvPr/>
        </p:nvSpPr>
        <p:spPr>
          <a:xfrm>
            <a:off x="179512" y="1574790"/>
            <a:ext cx="4100722" cy="2862322"/>
          </a:xfrm>
          <a:prstGeom prst="rect">
            <a:avLst/>
          </a:prstGeom>
          <a:noFill/>
        </p:spPr>
        <p:txBody>
          <a:bodyPr wrap="square" rtlCol="0">
            <a:spAutoFit/>
          </a:bodyPr>
          <a:lstStyle/>
          <a:p>
            <a:pPr marL="342900" indent="-342900">
              <a:lnSpc>
                <a:spcPct val="150000"/>
              </a:lnSpc>
              <a:buFont typeface="+mj-lt"/>
              <a:buAutoNum type="arabicPeriod"/>
            </a:pPr>
            <a:r>
              <a:rPr lang="en-CA" sz="2400" dirty="0" smtClean="0">
                <a:latin typeface="+mn-lt"/>
              </a:rPr>
              <a:t>Maximum number of persons the Refuge Station is designed for.</a:t>
            </a:r>
          </a:p>
          <a:p>
            <a:pPr marL="342900" indent="-342900">
              <a:lnSpc>
                <a:spcPct val="150000"/>
              </a:lnSpc>
              <a:buFont typeface="+mj-lt"/>
              <a:buAutoNum type="arabicPeriod"/>
            </a:pPr>
            <a:r>
              <a:rPr lang="en-CA" sz="2400" dirty="0" smtClean="0">
                <a:latin typeface="+mn-lt"/>
              </a:rPr>
              <a:t>Design operational hours.</a:t>
            </a:r>
            <a:endParaRPr lang="en-CA" sz="2400" dirty="0">
              <a:latin typeface="+mn-lt"/>
            </a:endParaRPr>
          </a:p>
        </p:txBody>
      </p:sp>
      <p:sp>
        <p:nvSpPr>
          <p:cNvPr id="5" name="Title 1"/>
          <p:cNvSpPr txBox="1">
            <a:spLocks/>
          </p:cNvSpPr>
          <p:nvPr/>
        </p:nvSpPr>
        <p:spPr>
          <a:xfrm>
            <a:off x="457200" y="762000"/>
            <a:ext cx="8229600" cy="609600"/>
          </a:xfrm>
          <a:prstGeom prst="rect">
            <a:avLst/>
          </a:prstGeom>
        </p:spPr>
        <p:txBody>
          <a:bodyPr/>
          <a:lstStyle>
            <a:lvl1pPr algn="ctr" rtl="0" fontAlgn="base">
              <a:spcBef>
                <a:spcPct val="0"/>
              </a:spcBef>
              <a:spcAft>
                <a:spcPct val="0"/>
              </a:spcAft>
              <a:defRPr sz="3200" b="1">
                <a:solidFill>
                  <a:schemeClr val="bg2"/>
                </a:solidFill>
                <a:latin typeface="+mj-lt"/>
                <a:ea typeface="+mj-ea"/>
                <a:cs typeface="+mj-cs"/>
              </a:defRPr>
            </a:lvl1pPr>
            <a:lvl2pPr algn="ctr" rtl="0" fontAlgn="base">
              <a:spcBef>
                <a:spcPct val="0"/>
              </a:spcBef>
              <a:spcAft>
                <a:spcPct val="0"/>
              </a:spcAft>
              <a:defRPr sz="3200" b="1">
                <a:solidFill>
                  <a:schemeClr val="bg2"/>
                </a:solidFill>
                <a:latin typeface="Garamond" pitchFamily="18" charset="0"/>
              </a:defRPr>
            </a:lvl2pPr>
            <a:lvl3pPr algn="ctr" rtl="0" fontAlgn="base">
              <a:spcBef>
                <a:spcPct val="0"/>
              </a:spcBef>
              <a:spcAft>
                <a:spcPct val="0"/>
              </a:spcAft>
              <a:defRPr sz="3200" b="1">
                <a:solidFill>
                  <a:schemeClr val="bg2"/>
                </a:solidFill>
                <a:latin typeface="Garamond" pitchFamily="18" charset="0"/>
              </a:defRPr>
            </a:lvl3pPr>
            <a:lvl4pPr algn="ctr" rtl="0" fontAlgn="base">
              <a:spcBef>
                <a:spcPct val="0"/>
              </a:spcBef>
              <a:spcAft>
                <a:spcPct val="0"/>
              </a:spcAft>
              <a:defRPr sz="3200" b="1">
                <a:solidFill>
                  <a:schemeClr val="bg2"/>
                </a:solidFill>
                <a:latin typeface="Garamond" pitchFamily="18" charset="0"/>
              </a:defRPr>
            </a:lvl4pPr>
            <a:lvl5pPr algn="ctr" rtl="0" fontAlgn="base">
              <a:spcBef>
                <a:spcPct val="0"/>
              </a:spcBef>
              <a:spcAft>
                <a:spcPct val="0"/>
              </a:spcAft>
              <a:defRPr sz="3200" b="1">
                <a:solidFill>
                  <a:schemeClr val="bg2"/>
                </a:solidFill>
                <a:latin typeface="Garamond" pitchFamily="18" charset="0"/>
              </a:defRPr>
            </a:lvl5pPr>
            <a:lvl6pPr marL="457200" algn="ctr" rtl="0" fontAlgn="base">
              <a:spcBef>
                <a:spcPct val="0"/>
              </a:spcBef>
              <a:spcAft>
                <a:spcPct val="0"/>
              </a:spcAft>
              <a:defRPr sz="3200" b="1">
                <a:solidFill>
                  <a:schemeClr val="bg2"/>
                </a:solidFill>
                <a:latin typeface="Garamond" pitchFamily="18" charset="0"/>
              </a:defRPr>
            </a:lvl6pPr>
            <a:lvl7pPr marL="914400" algn="ctr" rtl="0" fontAlgn="base">
              <a:spcBef>
                <a:spcPct val="0"/>
              </a:spcBef>
              <a:spcAft>
                <a:spcPct val="0"/>
              </a:spcAft>
              <a:defRPr sz="3200" b="1">
                <a:solidFill>
                  <a:schemeClr val="bg2"/>
                </a:solidFill>
                <a:latin typeface="Garamond" pitchFamily="18" charset="0"/>
              </a:defRPr>
            </a:lvl7pPr>
            <a:lvl8pPr marL="1371600" algn="ctr" rtl="0" fontAlgn="base">
              <a:spcBef>
                <a:spcPct val="0"/>
              </a:spcBef>
              <a:spcAft>
                <a:spcPct val="0"/>
              </a:spcAft>
              <a:defRPr sz="3200" b="1">
                <a:solidFill>
                  <a:schemeClr val="bg2"/>
                </a:solidFill>
                <a:latin typeface="Garamond" pitchFamily="18" charset="0"/>
              </a:defRPr>
            </a:lvl8pPr>
            <a:lvl9pPr marL="1828800" algn="ctr" rtl="0" fontAlgn="base">
              <a:spcBef>
                <a:spcPct val="0"/>
              </a:spcBef>
              <a:spcAft>
                <a:spcPct val="0"/>
              </a:spcAft>
              <a:defRPr sz="3200" b="1">
                <a:solidFill>
                  <a:schemeClr val="bg2"/>
                </a:solidFill>
                <a:latin typeface="Garamond" pitchFamily="18" charset="0"/>
              </a:defRPr>
            </a:lvl9pPr>
          </a:lstStyle>
          <a:p>
            <a:r>
              <a:rPr lang="en-CA" dirty="0" smtClean="0"/>
              <a:t>Two Critical Things to Know</a:t>
            </a:r>
            <a:endParaRPr lang="en-CA" dirty="0"/>
          </a:p>
        </p:txBody>
      </p:sp>
    </p:spTree>
    <p:extLst>
      <p:ext uri="{BB962C8B-B14F-4D97-AF65-F5344CB8AC3E}">
        <p14:creationId xmlns:p14="http://schemas.microsoft.com/office/powerpoint/2010/main" val="35022415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Sources of Breathable Air</a:t>
            </a:r>
            <a:endParaRPr lang="en-CA" dirty="0"/>
          </a:p>
        </p:txBody>
      </p:sp>
      <p:sp>
        <p:nvSpPr>
          <p:cNvPr id="3" name="Content Placeholder 2"/>
          <p:cNvSpPr>
            <a:spLocks noGrp="1"/>
          </p:cNvSpPr>
          <p:nvPr>
            <p:ph idx="1"/>
          </p:nvPr>
        </p:nvSpPr>
        <p:spPr/>
        <p:txBody>
          <a:bodyPr/>
          <a:lstStyle/>
          <a:p>
            <a:pPr marL="457200" indent="-457200">
              <a:buFont typeface="+mj-lt"/>
              <a:buAutoNum type="arabicPeriod"/>
            </a:pPr>
            <a:r>
              <a:rPr lang="en-CA" b="1" dirty="0" smtClean="0"/>
              <a:t>Dead Air Space </a:t>
            </a:r>
            <a:r>
              <a:rPr lang="en-CA" dirty="0" smtClean="0"/>
              <a:t>(based on physical size of the Refuge Station)</a:t>
            </a:r>
            <a:br>
              <a:rPr lang="en-CA" dirty="0" smtClean="0"/>
            </a:br>
            <a:endParaRPr lang="en-CA" sz="1400" dirty="0" smtClean="0"/>
          </a:p>
          <a:p>
            <a:pPr marL="457200" indent="-457200">
              <a:buFont typeface="+mj-lt"/>
              <a:buAutoNum type="arabicPeriod"/>
            </a:pPr>
            <a:r>
              <a:rPr lang="en-CA" b="1" dirty="0" smtClean="0"/>
              <a:t>Mine Compressed Air Systems </a:t>
            </a:r>
            <a:r>
              <a:rPr lang="en-CA" dirty="0" smtClean="0"/>
              <a:t>(outlet station in Refuge Station)</a:t>
            </a:r>
            <a:br>
              <a:rPr lang="en-CA" dirty="0" smtClean="0"/>
            </a:br>
            <a:endParaRPr lang="en-CA" sz="1400" dirty="0" smtClean="0"/>
          </a:p>
          <a:p>
            <a:pPr marL="457200" indent="-457200">
              <a:buFont typeface="+mj-lt"/>
              <a:buAutoNum type="arabicPeriod"/>
            </a:pPr>
            <a:r>
              <a:rPr lang="en-CA" b="1" dirty="0" smtClean="0"/>
              <a:t>Oxygen Candles &amp; Carbon Dioxide Absorbent Curtains</a:t>
            </a:r>
            <a:r>
              <a:rPr lang="en-CA" dirty="0" smtClean="0"/>
              <a:t> (Manufacturer’s Specs.)</a:t>
            </a:r>
            <a:br>
              <a:rPr lang="en-CA" dirty="0" smtClean="0"/>
            </a:br>
            <a:endParaRPr lang="en-CA" sz="1400" dirty="0" smtClean="0"/>
          </a:p>
          <a:p>
            <a:pPr marL="457200" indent="-457200">
              <a:buFont typeface="+mj-lt"/>
              <a:buAutoNum type="arabicPeriod"/>
            </a:pPr>
            <a:r>
              <a:rPr lang="en-CA" b="1" dirty="0" smtClean="0"/>
              <a:t>Breathable Air Systems </a:t>
            </a:r>
            <a:r>
              <a:rPr lang="en-CA" dirty="0" smtClean="0"/>
              <a:t>(controlled supply of Oxygen &amp; CO</a:t>
            </a:r>
            <a:r>
              <a:rPr lang="en-CA" baseline="-25000" dirty="0" smtClean="0"/>
              <a:t>2</a:t>
            </a:r>
            <a:r>
              <a:rPr lang="en-CA" dirty="0" smtClean="0"/>
              <a:t> scrubber)</a:t>
            </a:r>
            <a:endParaRPr lang="en-CA" dirty="0"/>
          </a:p>
        </p:txBody>
      </p:sp>
    </p:spTree>
    <p:extLst>
      <p:ext uri="{BB962C8B-B14F-4D97-AF65-F5344CB8AC3E}">
        <p14:creationId xmlns:p14="http://schemas.microsoft.com/office/powerpoint/2010/main" val="34326991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CA" dirty="0" smtClean="0"/>
              <a:t>Dead Air Space</a:t>
            </a:r>
            <a:endParaRPr lang="en-CA" dirty="0"/>
          </a:p>
        </p:txBody>
      </p:sp>
      <p:sp>
        <p:nvSpPr>
          <p:cNvPr id="3" name="Content Placeholder 2"/>
          <p:cNvSpPr>
            <a:spLocks noGrp="1"/>
          </p:cNvSpPr>
          <p:nvPr>
            <p:ph idx="1"/>
          </p:nvPr>
        </p:nvSpPr>
        <p:spPr>
          <a:xfrm>
            <a:off x="467544" y="1412776"/>
            <a:ext cx="8229600" cy="4713312"/>
          </a:xfrm>
        </p:spPr>
        <p:txBody>
          <a:bodyPr/>
          <a:lstStyle/>
          <a:p>
            <a:pPr marL="0" indent="0">
              <a:buNone/>
            </a:pPr>
            <a:r>
              <a:rPr lang="en-CA" b="1" dirty="0" smtClean="0"/>
              <a:t>How much is required?</a:t>
            </a:r>
          </a:p>
          <a:p>
            <a:pPr marL="0" indent="0">
              <a:buNone/>
            </a:pPr>
            <a:r>
              <a:rPr lang="en-CA" b="1" dirty="0" smtClean="0"/>
              <a:t>Industry </a:t>
            </a:r>
            <a:r>
              <a:rPr lang="en-CA" b="1" dirty="0"/>
              <a:t>G</a:t>
            </a:r>
            <a:r>
              <a:rPr lang="en-CA" b="1" dirty="0" smtClean="0"/>
              <a:t>uideline: </a:t>
            </a:r>
            <a:r>
              <a:rPr lang="en-CA" dirty="0" smtClean="0"/>
              <a:t>2 cubic meters of standard air, per person, per hour.</a:t>
            </a:r>
          </a:p>
          <a:p>
            <a:pPr marL="0" indent="0">
              <a:buNone/>
            </a:pPr>
            <a:endParaRPr lang="en-CA" sz="1400" dirty="0" smtClean="0"/>
          </a:p>
          <a:p>
            <a:pPr marL="0" indent="0">
              <a:buNone/>
            </a:pPr>
            <a:r>
              <a:rPr lang="en-CA" b="1" dirty="0" smtClean="0"/>
              <a:t>Example: </a:t>
            </a:r>
            <a:r>
              <a:rPr lang="en-CA" dirty="0" smtClean="0"/>
              <a:t>Refuge Station measures</a:t>
            </a:r>
            <a:br>
              <a:rPr lang="en-CA" dirty="0" smtClean="0"/>
            </a:br>
            <a:r>
              <a:rPr lang="en-CA" dirty="0" smtClean="0"/>
              <a:t>5 meters wide X 10 meters long </a:t>
            </a:r>
            <a:r>
              <a:rPr lang="en-CA" dirty="0"/>
              <a:t>X</a:t>
            </a:r>
            <a:r>
              <a:rPr lang="en-CA" dirty="0" smtClean="0"/>
              <a:t> 5 meters high</a:t>
            </a:r>
            <a:br>
              <a:rPr lang="en-CA" dirty="0" smtClean="0"/>
            </a:br>
            <a:r>
              <a:rPr lang="en-CA" dirty="0" smtClean="0"/>
              <a:t>Refuge Station volume is 250 cubic meters.</a:t>
            </a:r>
          </a:p>
          <a:p>
            <a:pPr marL="0" indent="0">
              <a:buNone/>
            </a:pPr>
            <a:endParaRPr lang="en-CA" sz="1400" dirty="0"/>
          </a:p>
          <a:p>
            <a:pPr marL="0" indent="0">
              <a:buNone/>
            </a:pPr>
            <a:r>
              <a:rPr lang="en-CA" dirty="0" smtClean="0"/>
              <a:t>250 cubic meters of air / 2 cubic meters per person = 125 person hours of breathable air.</a:t>
            </a:r>
          </a:p>
          <a:p>
            <a:pPr marL="0" indent="0">
              <a:buNone/>
            </a:pPr>
            <a:r>
              <a:rPr lang="en-CA" dirty="0" smtClean="0"/>
              <a:t>125 person hours / 10 persons = 12.5 hours of breathable air.</a:t>
            </a:r>
            <a:endParaRPr lang="en-CA"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6176" y="332656"/>
            <a:ext cx="2010058" cy="1505603"/>
          </a:xfrm>
          <a:prstGeom prst="rect">
            <a:avLst/>
          </a:prstGeom>
        </p:spPr>
      </p:pic>
    </p:spTree>
    <p:extLst>
      <p:ext uri="{BB962C8B-B14F-4D97-AF65-F5344CB8AC3E}">
        <p14:creationId xmlns:p14="http://schemas.microsoft.com/office/powerpoint/2010/main" val="2857754187"/>
      </p:ext>
    </p:extLst>
  </p:cSld>
  <p:clrMapOvr>
    <a:masterClrMapping/>
  </p:clrMapOvr>
  <p:timing>
    <p:tnLst>
      <p:par>
        <p:cTn id="1" dur="indefinite" restart="never" nodeType="tmRoot"/>
      </p:par>
    </p:tnLst>
  </p:timing>
</p:sld>
</file>

<file path=ppt/theme/theme1.xml><?xml version="1.0" encoding="utf-8"?>
<a:theme xmlns:a="http://schemas.openxmlformats.org/drawingml/2006/main" name="RANA Template_Mine Refuge Systems">
  <a:themeElements>
    <a:clrScheme name="RANA Template_Mine Refuge System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RANA Template_Mine Refuge Systems">
      <a:majorFont>
        <a:latin typeface="Adobe Garamond Pro"/>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ANA Template_Mine Refuge System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RANA Template_Mine Refuge System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RANA Template_Mine Refuge System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RANA Template_Mine Refuge System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RANA Template_Mine Refuge System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RANA Template_Mine Refuge System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RANA Template_Mine Refuge System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RANA Template_Mine Refuge System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RANA Template_Mine Refuge System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RANA Template_Mine Refuge System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RANA Template_Mine Refuge System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RANA Template_Mine Refuge System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dobe Garamond Pro"/>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RANA Template_Mine Refuge Systems</Template>
  <TotalTime>1153</TotalTime>
  <Words>2038</Words>
  <Application>Microsoft Office PowerPoint</Application>
  <PresentationFormat>On-screen Show (4:3)</PresentationFormat>
  <Paragraphs>239</Paragraphs>
  <Slides>18</Slides>
  <Notes>18</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RANA Template_Mine Refuge Systems</vt:lpstr>
      <vt:lpstr>Custom Design</vt:lpstr>
      <vt:lpstr>1_Custom Design</vt:lpstr>
      <vt:lpstr>PowerPoint Presentation</vt:lpstr>
      <vt:lpstr>PowerPoint Presentation</vt:lpstr>
      <vt:lpstr>Standard Breathable Air</vt:lpstr>
      <vt:lpstr>Process of Normal Human Breathing</vt:lpstr>
      <vt:lpstr>Oxygen Depletion</vt:lpstr>
      <vt:lpstr>Carbon Dioxide Accumulations</vt:lpstr>
      <vt:lpstr>PowerPoint Presentation</vt:lpstr>
      <vt:lpstr>Sources of Breathable Air</vt:lpstr>
      <vt:lpstr>Dead Air Space</vt:lpstr>
      <vt:lpstr>Mine Compressed Air System</vt:lpstr>
      <vt:lpstr>PowerPoint Presentation</vt:lpstr>
      <vt:lpstr>Oxygen Candles &amp; CO2 Absorbent Curtains </vt:lpstr>
      <vt:lpstr>Breathable Air Systems (Scrubber Systems)</vt:lpstr>
      <vt:lpstr>PowerPoint Presentation</vt:lpstr>
      <vt:lpstr>PowerPoint Presentation</vt:lpstr>
      <vt:lpstr>PowerPoint Presentation</vt:lpstr>
      <vt:lpstr> RANA can help!</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randy.waylett</dc:creator>
  <dc:description>version2.0</dc:description>
  <cp:lastModifiedBy>randy.waylett</cp:lastModifiedBy>
  <cp:revision>110</cp:revision>
  <cp:lastPrinted>2013-10-03T04:10:05Z</cp:lastPrinted>
  <dcterms:created xsi:type="dcterms:W3CDTF">2010-06-11T13:29:47Z</dcterms:created>
  <dcterms:modified xsi:type="dcterms:W3CDTF">2013-10-07T20:21:50Z</dcterms:modified>
</cp:coreProperties>
</file>